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2" r:id="rId3"/>
    <p:sldId id="258" r:id="rId4"/>
    <p:sldId id="261" r:id="rId5"/>
    <p:sldId id="273" r:id="rId6"/>
    <p:sldId id="272" r:id="rId7"/>
    <p:sldId id="274" r:id="rId8"/>
    <p:sldId id="267" r:id="rId9"/>
    <p:sldId id="275" r:id="rId10"/>
    <p:sldId id="276" r:id="rId11"/>
    <p:sldId id="265" r:id="rId12"/>
    <p:sldId id="268" r:id="rId13"/>
    <p:sldId id="277" r:id="rId14"/>
    <p:sldId id="278" r:id="rId15"/>
    <p:sldId id="280"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691"/>
  </p:normalViewPr>
  <p:slideViewPr>
    <p:cSldViewPr snapToGrid="0">
      <p:cViewPr>
        <p:scale>
          <a:sx n="120" d="100"/>
          <a:sy n="120" d="100"/>
        </p:scale>
        <p:origin x="28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E25B07-8C30-43D0-A32D-EAFDD710A2D2}"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F6205442-AD3C-4C18-BFA9-4BFF1C553515}">
      <dgm:prSet/>
      <dgm:spPr/>
      <dgm:t>
        <a:bodyPr/>
        <a:lstStyle/>
        <a:p>
          <a:r>
            <a:rPr lang="en-US" b="1" dirty="0"/>
            <a:t>Dataset</a:t>
          </a:r>
          <a:r>
            <a:rPr lang="en-US" dirty="0"/>
            <a:t>: CIFAR-10 with 60,000 color images(32x32, 10 classes)</a:t>
          </a:r>
        </a:p>
      </dgm:t>
    </dgm:pt>
    <dgm:pt modelId="{8F3269DD-3F4D-43DC-B716-5AADDE06BF9D}" type="parTrans" cxnId="{21CDC5B1-4156-45FF-B802-29B5BABB885C}">
      <dgm:prSet/>
      <dgm:spPr/>
      <dgm:t>
        <a:bodyPr/>
        <a:lstStyle/>
        <a:p>
          <a:endParaRPr lang="en-US"/>
        </a:p>
      </dgm:t>
    </dgm:pt>
    <dgm:pt modelId="{7FB76981-4CF4-4D1A-BECC-66133A8C7B15}" type="sibTrans" cxnId="{21CDC5B1-4156-45FF-B802-29B5BABB885C}">
      <dgm:prSet/>
      <dgm:spPr/>
      <dgm:t>
        <a:bodyPr/>
        <a:lstStyle/>
        <a:p>
          <a:endParaRPr lang="en-US"/>
        </a:p>
      </dgm:t>
    </dgm:pt>
    <dgm:pt modelId="{FCE08997-1335-4601-82E7-1FF5BAF0F748}">
      <dgm:prSet/>
      <dgm:spPr/>
      <dgm:t>
        <a:bodyPr/>
        <a:lstStyle/>
        <a:p>
          <a:r>
            <a:rPr lang="en-US" b="1"/>
            <a:t>Splitting</a:t>
          </a:r>
          <a:r>
            <a:rPr lang="en-US"/>
            <a:t>: </a:t>
          </a:r>
        </a:p>
      </dgm:t>
    </dgm:pt>
    <dgm:pt modelId="{904A3D8C-E35C-4DB5-B911-8BAA47676240}" type="parTrans" cxnId="{4E618ACA-40E9-49C4-8BE8-37AD5A7B2C9F}">
      <dgm:prSet/>
      <dgm:spPr/>
      <dgm:t>
        <a:bodyPr/>
        <a:lstStyle/>
        <a:p>
          <a:endParaRPr lang="en-US"/>
        </a:p>
      </dgm:t>
    </dgm:pt>
    <dgm:pt modelId="{448A75DD-29BF-4E4D-B8EF-C8A90DACC0DE}" type="sibTrans" cxnId="{4E618ACA-40E9-49C4-8BE8-37AD5A7B2C9F}">
      <dgm:prSet/>
      <dgm:spPr/>
      <dgm:t>
        <a:bodyPr/>
        <a:lstStyle/>
        <a:p>
          <a:endParaRPr lang="en-US"/>
        </a:p>
      </dgm:t>
    </dgm:pt>
    <dgm:pt modelId="{AEACD3EE-AD98-4492-8E0B-BC9B67F3652C}">
      <dgm:prSet/>
      <dgm:spPr/>
      <dgm:t>
        <a:bodyPr/>
        <a:lstStyle/>
        <a:p>
          <a:r>
            <a:rPr lang="en-US"/>
            <a:t>Training: 50,000 images split into</a:t>
          </a:r>
        </a:p>
      </dgm:t>
    </dgm:pt>
    <dgm:pt modelId="{B5F2C49C-326C-4499-901B-3C8DDB5D3B7F}" type="parTrans" cxnId="{4DF083A5-33F3-48F4-BD85-C30BBF98C48B}">
      <dgm:prSet/>
      <dgm:spPr/>
      <dgm:t>
        <a:bodyPr/>
        <a:lstStyle/>
        <a:p>
          <a:endParaRPr lang="en-US"/>
        </a:p>
      </dgm:t>
    </dgm:pt>
    <dgm:pt modelId="{A72100FC-0D29-44F2-88AF-30680D66B6C7}" type="sibTrans" cxnId="{4DF083A5-33F3-48F4-BD85-C30BBF98C48B}">
      <dgm:prSet/>
      <dgm:spPr/>
      <dgm:t>
        <a:bodyPr/>
        <a:lstStyle/>
        <a:p>
          <a:endParaRPr lang="en-US"/>
        </a:p>
      </dgm:t>
    </dgm:pt>
    <dgm:pt modelId="{AAD5592B-FA1F-48F3-A9AC-D1B383DA89DB}">
      <dgm:prSet/>
      <dgm:spPr/>
      <dgm:t>
        <a:bodyPr/>
        <a:lstStyle/>
        <a:p>
          <a:r>
            <a:rPr lang="en-US"/>
            <a:t>Train 45,000</a:t>
          </a:r>
        </a:p>
      </dgm:t>
    </dgm:pt>
    <dgm:pt modelId="{53BC1808-D702-4DE5-86D2-A7C389FBA957}" type="parTrans" cxnId="{081F7791-108A-4D8B-9F11-37EBCCBE61D2}">
      <dgm:prSet/>
      <dgm:spPr/>
      <dgm:t>
        <a:bodyPr/>
        <a:lstStyle/>
        <a:p>
          <a:endParaRPr lang="en-US"/>
        </a:p>
      </dgm:t>
    </dgm:pt>
    <dgm:pt modelId="{063C531F-741E-487D-AD21-6E09A5467A33}" type="sibTrans" cxnId="{081F7791-108A-4D8B-9F11-37EBCCBE61D2}">
      <dgm:prSet/>
      <dgm:spPr/>
      <dgm:t>
        <a:bodyPr/>
        <a:lstStyle/>
        <a:p>
          <a:endParaRPr lang="en-US"/>
        </a:p>
      </dgm:t>
    </dgm:pt>
    <dgm:pt modelId="{3A27BA56-0903-45A4-9052-5A7F13B096CC}">
      <dgm:prSet/>
      <dgm:spPr/>
      <dgm:t>
        <a:bodyPr/>
        <a:lstStyle/>
        <a:p>
          <a:r>
            <a:rPr lang="en-US"/>
            <a:t>Validation 5,000</a:t>
          </a:r>
        </a:p>
      </dgm:t>
    </dgm:pt>
    <dgm:pt modelId="{891490C9-93C7-4158-A338-8B071377BE82}" type="parTrans" cxnId="{A4A79885-5A98-458D-BFEA-4770E13B1EA3}">
      <dgm:prSet/>
      <dgm:spPr/>
      <dgm:t>
        <a:bodyPr/>
        <a:lstStyle/>
        <a:p>
          <a:endParaRPr lang="en-US"/>
        </a:p>
      </dgm:t>
    </dgm:pt>
    <dgm:pt modelId="{D94C9D58-21AF-4A8D-853B-3C429D5697D9}" type="sibTrans" cxnId="{A4A79885-5A98-458D-BFEA-4770E13B1EA3}">
      <dgm:prSet/>
      <dgm:spPr/>
      <dgm:t>
        <a:bodyPr/>
        <a:lstStyle/>
        <a:p>
          <a:endParaRPr lang="en-US"/>
        </a:p>
      </dgm:t>
    </dgm:pt>
    <dgm:pt modelId="{E8F98401-F809-4676-A367-3EEB3C128765}">
      <dgm:prSet/>
      <dgm:spPr/>
      <dgm:t>
        <a:bodyPr/>
        <a:lstStyle/>
        <a:p>
          <a:r>
            <a:rPr lang="en-US"/>
            <a:t>Test: 10,000 images</a:t>
          </a:r>
        </a:p>
      </dgm:t>
    </dgm:pt>
    <dgm:pt modelId="{5DAED574-DD99-4A6C-8DA6-820C74A373E8}" type="parTrans" cxnId="{C3A687C4-C898-4295-87CE-7FBD6FE483F9}">
      <dgm:prSet/>
      <dgm:spPr/>
      <dgm:t>
        <a:bodyPr/>
        <a:lstStyle/>
        <a:p>
          <a:endParaRPr lang="en-US"/>
        </a:p>
      </dgm:t>
    </dgm:pt>
    <dgm:pt modelId="{6B528792-400E-48F1-9F25-8E3991B735B1}" type="sibTrans" cxnId="{C3A687C4-C898-4295-87CE-7FBD6FE483F9}">
      <dgm:prSet/>
      <dgm:spPr/>
      <dgm:t>
        <a:bodyPr/>
        <a:lstStyle/>
        <a:p>
          <a:endParaRPr lang="en-US"/>
        </a:p>
      </dgm:t>
    </dgm:pt>
    <dgm:pt modelId="{4DD5530C-9003-48B7-97C0-569B2C9B9758}">
      <dgm:prSet/>
      <dgm:spPr/>
      <dgm:t>
        <a:bodyPr/>
        <a:lstStyle/>
        <a:p>
          <a:r>
            <a:rPr lang="en-US" b="1"/>
            <a:t>Class Distribution</a:t>
          </a:r>
          <a:r>
            <a:rPr lang="en-US"/>
            <a:t>: train &amp; test sets uniformly distributed across 10 labels (see bar chart)</a:t>
          </a:r>
        </a:p>
      </dgm:t>
    </dgm:pt>
    <dgm:pt modelId="{6CF519AD-7541-4F64-89D3-3C708B4BB535}" type="parTrans" cxnId="{B0DE8AA1-70F1-40B3-B4CC-2A0D6669D7AE}">
      <dgm:prSet/>
      <dgm:spPr/>
      <dgm:t>
        <a:bodyPr/>
        <a:lstStyle/>
        <a:p>
          <a:endParaRPr lang="en-US"/>
        </a:p>
      </dgm:t>
    </dgm:pt>
    <dgm:pt modelId="{6716BFEB-21E0-42F0-A5F6-7E3F2D24089B}" type="sibTrans" cxnId="{B0DE8AA1-70F1-40B3-B4CC-2A0D6669D7AE}">
      <dgm:prSet/>
      <dgm:spPr/>
      <dgm:t>
        <a:bodyPr/>
        <a:lstStyle/>
        <a:p>
          <a:endParaRPr lang="en-US"/>
        </a:p>
      </dgm:t>
    </dgm:pt>
    <dgm:pt modelId="{96CD28C2-6033-A24A-9C7F-5C49A057815F}" type="pres">
      <dgm:prSet presAssocID="{CBE25B07-8C30-43D0-A32D-EAFDD710A2D2}" presName="diagram" presStyleCnt="0">
        <dgm:presLayoutVars>
          <dgm:chPref val="1"/>
          <dgm:dir/>
          <dgm:animOne val="branch"/>
          <dgm:animLvl val="lvl"/>
          <dgm:resizeHandles val="exact"/>
        </dgm:presLayoutVars>
      </dgm:prSet>
      <dgm:spPr/>
    </dgm:pt>
    <dgm:pt modelId="{BC6631B4-CFEC-9845-AA6D-0B1CCE43752E}" type="pres">
      <dgm:prSet presAssocID="{F6205442-AD3C-4C18-BFA9-4BFF1C553515}" presName="root1" presStyleCnt="0"/>
      <dgm:spPr/>
    </dgm:pt>
    <dgm:pt modelId="{C7BD5FAE-A289-CB40-821A-72E09E29B1EA}" type="pres">
      <dgm:prSet presAssocID="{F6205442-AD3C-4C18-BFA9-4BFF1C553515}" presName="LevelOneTextNode" presStyleLbl="node0" presStyleIdx="0" presStyleCnt="3">
        <dgm:presLayoutVars>
          <dgm:chPref val="3"/>
        </dgm:presLayoutVars>
      </dgm:prSet>
      <dgm:spPr/>
    </dgm:pt>
    <dgm:pt modelId="{7B649371-FB1B-7542-89B1-3F45679A61C2}" type="pres">
      <dgm:prSet presAssocID="{F6205442-AD3C-4C18-BFA9-4BFF1C553515}" presName="level2hierChild" presStyleCnt="0"/>
      <dgm:spPr/>
    </dgm:pt>
    <dgm:pt modelId="{4EBFC9A8-3305-1146-95DB-DF7F9547127C}" type="pres">
      <dgm:prSet presAssocID="{FCE08997-1335-4601-82E7-1FF5BAF0F748}" presName="root1" presStyleCnt="0"/>
      <dgm:spPr/>
    </dgm:pt>
    <dgm:pt modelId="{018DC28E-3942-524B-A2EC-77BC5D99E159}" type="pres">
      <dgm:prSet presAssocID="{FCE08997-1335-4601-82E7-1FF5BAF0F748}" presName="LevelOneTextNode" presStyleLbl="node0" presStyleIdx="1" presStyleCnt="3">
        <dgm:presLayoutVars>
          <dgm:chPref val="3"/>
        </dgm:presLayoutVars>
      </dgm:prSet>
      <dgm:spPr/>
    </dgm:pt>
    <dgm:pt modelId="{4C17D75C-8D2D-014F-A427-D8B5E6A83937}" type="pres">
      <dgm:prSet presAssocID="{FCE08997-1335-4601-82E7-1FF5BAF0F748}" presName="level2hierChild" presStyleCnt="0"/>
      <dgm:spPr/>
    </dgm:pt>
    <dgm:pt modelId="{00BDF067-01C2-1041-9FE7-6408166DD5F4}" type="pres">
      <dgm:prSet presAssocID="{B5F2C49C-326C-4499-901B-3C8DDB5D3B7F}" presName="conn2-1" presStyleLbl="parChTrans1D2" presStyleIdx="0" presStyleCnt="2"/>
      <dgm:spPr/>
    </dgm:pt>
    <dgm:pt modelId="{1AE1DE23-98B8-8542-A424-B617BF52D2A8}" type="pres">
      <dgm:prSet presAssocID="{B5F2C49C-326C-4499-901B-3C8DDB5D3B7F}" presName="connTx" presStyleLbl="parChTrans1D2" presStyleIdx="0" presStyleCnt="2"/>
      <dgm:spPr/>
    </dgm:pt>
    <dgm:pt modelId="{F2A16E65-07FE-3644-B1E4-3DB656EC97B1}" type="pres">
      <dgm:prSet presAssocID="{AEACD3EE-AD98-4492-8E0B-BC9B67F3652C}" presName="root2" presStyleCnt="0"/>
      <dgm:spPr/>
    </dgm:pt>
    <dgm:pt modelId="{993A702D-95D3-FD45-A7AF-7F0F3551EA96}" type="pres">
      <dgm:prSet presAssocID="{AEACD3EE-AD98-4492-8E0B-BC9B67F3652C}" presName="LevelTwoTextNode" presStyleLbl="node2" presStyleIdx="0" presStyleCnt="2">
        <dgm:presLayoutVars>
          <dgm:chPref val="3"/>
        </dgm:presLayoutVars>
      </dgm:prSet>
      <dgm:spPr/>
    </dgm:pt>
    <dgm:pt modelId="{CCD592AB-7CEC-FA47-A4EC-E1A533CC3334}" type="pres">
      <dgm:prSet presAssocID="{AEACD3EE-AD98-4492-8E0B-BC9B67F3652C}" presName="level3hierChild" presStyleCnt="0"/>
      <dgm:spPr/>
    </dgm:pt>
    <dgm:pt modelId="{C61A119C-0ADB-824C-A1EC-8B4E4203FE59}" type="pres">
      <dgm:prSet presAssocID="{53BC1808-D702-4DE5-86D2-A7C389FBA957}" presName="conn2-1" presStyleLbl="parChTrans1D3" presStyleIdx="0" presStyleCnt="2"/>
      <dgm:spPr/>
    </dgm:pt>
    <dgm:pt modelId="{78817636-722E-724D-BDBD-B28DE6E7B3E2}" type="pres">
      <dgm:prSet presAssocID="{53BC1808-D702-4DE5-86D2-A7C389FBA957}" presName="connTx" presStyleLbl="parChTrans1D3" presStyleIdx="0" presStyleCnt="2"/>
      <dgm:spPr/>
    </dgm:pt>
    <dgm:pt modelId="{A9C7EC85-7D3B-E445-A6F4-A41E32A73085}" type="pres">
      <dgm:prSet presAssocID="{AAD5592B-FA1F-48F3-A9AC-D1B383DA89DB}" presName="root2" presStyleCnt="0"/>
      <dgm:spPr/>
    </dgm:pt>
    <dgm:pt modelId="{377E9076-CBF8-344C-8762-D44D26EF61F2}" type="pres">
      <dgm:prSet presAssocID="{AAD5592B-FA1F-48F3-A9AC-D1B383DA89DB}" presName="LevelTwoTextNode" presStyleLbl="node3" presStyleIdx="0" presStyleCnt="2">
        <dgm:presLayoutVars>
          <dgm:chPref val="3"/>
        </dgm:presLayoutVars>
      </dgm:prSet>
      <dgm:spPr/>
    </dgm:pt>
    <dgm:pt modelId="{C4B6D9DC-619B-DE4E-9870-7FA35112A20A}" type="pres">
      <dgm:prSet presAssocID="{AAD5592B-FA1F-48F3-A9AC-D1B383DA89DB}" presName="level3hierChild" presStyleCnt="0"/>
      <dgm:spPr/>
    </dgm:pt>
    <dgm:pt modelId="{A33952AB-C44B-CA40-9578-D49BAEE3EED9}" type="pres">
      <dgm:prSet presAssocID="{891490C9-93C7-4158-A338-8B071377BE82}" presName="conn2-1" presStyleLbl="parChTrans1D3" presStyleIdx="1" presStyleCnt="2"/>
      <dgm:spPr/>
    </dgm:pt>
    <dgm:pt modelId="{C0540CD1-8EE7-4C4D-88A2-F586B9B5C712}" type="pres">
      <dgm:prSet presAssocID="{891490C9-93C7-4158-A338-8B071377BE82}" presName="connTx" presStyleLbl="parChTrans1D3" presStyleIdx="1" presStyleCnt="2"/>
      <dgm:spPr/>
    </dgm:pt>
    <dgm:pt modelId="{49EC7ED3-63D8-E34A-BCC3-CBA4C82D3552}" type="pres">
      <dgm:prSet presAssocID="{3A27BA56-0903-45A4-9052-5A7F13B096CC}" presName="root2" presStyleCnt="0"/>
      <dgm:spPr/>
    </dgm:pt>
    <dgm:pt modelId="{9FF49F6E-30B1-7146-8600-8AF4426FC294}" type="pres">
      <dgm:prSet presAssocID="{3A27BA56-0903-45A4-9052-5A7F13B096CC}" presName="LevelTwoTextNode" presStyleLbl="node3" presStyleIdx="1" presStyleCnt="2">
        <dgm:presLayoutVars>
          <dgm:chPref val="3"/>
        </dgm:presLayoutVars>
      </dgm:prSet>
      <dgm:spPr/>
    </dgm:pt>
    <dgm:pt modelId="{26300F59-FF4C-C346-81D7-A5704622EFA8}" type="pres">
      <dgm:prSet presAssocID="{3A27BA56-0903-45A4-9052-5A7F13B096CC}" presName="level3hierChild" presStyleCnt="0"/>
      <dgm:spPr/>
    </dgm:pt>
    <dgm:pt modelId="{18F081A7-DB5F-7D4A-A355-80431D03D68F}" type="pres">
      <dgm:prSet presAssocID="{5DAED574-DD99-4A6C-8DA6-820C74A373E8}" presName="conn2-1" presStyleLbl="parChTrans1D2" presStyleIdx="1" presStyleCnt="2"/>
      <dgm:spPr/>
    </dgm:pt>
    <dgm:pt modelId="{47158CCA-5D50-0449-8EE0-84F9FEE7D28B}" type="pres">
      <dgm:prSet presAssocID="{5DAED574-DD99-4A6C-8DA6-820C74A373E8}" presName="connTx" presStyleLbl="parChTrans1D2" presStyleIdx="1" presStyleCnt="2"/>
      <dgm:spPr/>
    </dgm:pt>
    <dgm:pt modelId="{35DF36F4-C599-3442-AB11-68883A39BF31}" type="pres">
      <dgm:prSet presAssocID="{E8F98401-F809-4676-A367-3EEB3C128765}" presName="root2" presStyleCnt="0"/>
      <dgm:spPr/>
    </dgm:pt>
    <dgm:pt modelId="{F90C3B8D-A312-2A42-8E28-0139495BC06C}" type="pres">
      <dgm:prSet presAssocID="{E8F98401-F809-4676-A367-3EEB3C128765}" presName="LevelTwoTextNode" presStyleLbl="node2" presStyleIdx="1" presStyleCnt="2">
        <dgm:presLayoutVars>
          <dgm:chPref val="3"/>
        </dgm:presLayoutVars>
      </dgm:prSet>
      <dgm:spPr/>
    </dgm:pt>
    <dgm:pt modelId="{4303A0B4-DDBC-EE4C-B42B-D12D7EBC606C}" type="pres">
      <dgm:prSet presAssocID="{E8F98401-F809-4676-A367-3EEB3C128765}" presName="level3hierChild" presStyleCnt="0"/>
      <dgm:spPr/>
    </dgm:pt>
    <dgm:pt modelId="{4E362A5D-A4D3-424C-A582-72FAA181F4CD}" type="pres">
      <dgm:prSet presAssocID="{4DD5530C-9003-48B7-97C0-569B2C9B9758}" presName="root1" presStyleCnt="0"/>
      <dgm:spPr/>
    </dgm:pt>
    <dgm:pt modelId="{9E25BF6C-A0CC-5146-A49F-D05CFAEB8373}" type="pres">
      <dgm:prSet presAssocID="{4DD5530C-9003-48B7-97C0-569B2C9B9758}" presName="LevelOneTextNode" presStyleLbl="node0" presStyleIdx="2" presStyleCnt="3">
        <dgm:presLayoutVars>
          <dgm:chPref val="3"/>
        </dgm:presLayoutVars>
      </dgm:prSet>
      <dgm:spPr/>
    </dgm:pt>
    <dgm:pt modelId="{7288F339-1F50-B944-880A-55AAD712EC14}" type="pres">
      <dgm:prSet presAssocID="{4DD5530C-9003-48B7-97C0-569B2C9B9758}" presName="level2hierChild" presStyleCnt="0"/>
      <dgm:spPr/>
    </dgm:pt>
  </dgm:ptLst>
  <dgm:cxnLst>
    <dgm:cxn modelId="{84657915-4B9B-474E-9DF6-4C4BAAABD0A1}" type="presOf" srcId="{5DAED574-DD99-4A6C-8DA6-820C74A373E8}" destId="{18F081A7-DB5F-7D4A-A355-80431D03D68F}" srcOrd="0" destOrd="0" presId="urn:microsoft.com/office/officeart/2005/8/layout/hierarchy2"/>
    <dgm:cxn modelId="{488A3E1B-7B30-174F-84AE-FB57CDD59096}" type="presOf" srcId="{AAD5592B-FA1F-48F3-A9AC-D1B383DA89DB}" destId="{377E9076-CBF8-344C-8762-D44D26EF61F2}" srcOrd="0" destOrd="0" presId="urn:microsoft.com/office/officeart/2005/8/layout/hierarchy2"/>
    <dgm:cxn modelId="{BB295A1C-B6EA-BE48-B023-402E60F4354A}" type="presOf" srcId="{53BC1808-D702-4DE5-86D2-A7C389FBA957}" destId="{78817636-722E-724D-BDBD-B28DE6E7B3E2}" srcOrd="1" destOrd="0" presId="urn:microsoft.com/office/officeart/2005/8/layout/hierarchy2"/>
    <dgm:cxn modelId="{E5CB941C-D81F-E34C-9177-964BB41E23BB}" type="presOf" srcId="{FCE08997-1335-4601-82E7-1FF5BAF0F748}" destId="{018DC28E-3942-524B-A2EC-77BC5D99E159}" srcOrd="0" destOrd="0" presId="urn:microsoft.com/office/officeart/2005/8/layout/hierarchy2"/>
    <dgm:cxn modelId="{D5689B20-7456-1341-B296-8A17EA7C699E}" type="presOf" srcId="{53BC1808-D702-4DE5-86D2-A7C389FBA957}" destId="{C61A119C-0ADB-824C-A1EC-8B4E4203FE59}" srcOrd="0" destOrd="0" presId="urn:microsoft.com/office/officeart/2005/8/layout/hierarchy2"/>
    <dgm:cxn modelId="{0F9C603E-07BD-0C43-89EF-828D6F31F4A0}" type="presOf" srcId="{F6205442-AD3C-4C18-BFA9-4BFF1C553515}" destId="{C7BD5FAE-A289-CB40-821A-72E09E29B1EA}" srcOrd="0" destOrd="0" presId="urn:microsoft.com/office/officeart/2005/8/layout/hierarchy2"/>
    <dgm:cxn modelId="{9D56C34B-450C-FA41-95C6-5B15F737A104}" type="presOf" srcId="{CBE25B07-8C30-43D0-A32D-EAFDD710A2D2}" destId="{96CD28C2-6033-A24A-9C7F-5C49A057815F}" srcOrd="0" destOrd="0" presId="urn:microsoft.com/office/officeart/2005/8/layout/hierarchy2"/>
    <dgm:cxn modelId="{1D94E05D-50DC-D84C-8579-1C2B347736F1}" type="presOf" srcId="{891490C9-93C7-4158-A338-8B071377BE82}" destId="{A33952AB-C44B-CA40-9578-D49BAEE3EED9}" srcOrd="0" destOrd="0" presId="urn:microsoft.com/office/officeart/2005/8/layout/hierarchy2"/>
    <dgm:cxn modelId="{47325F64-6F78-0549-B508-418E6BB5FBED}" type="presOf" srcId="{B5F2C49C-326C-4499-901B-3C8DDB5D3B7F}" destId="{00BDF067-01C2-1041-9FE7-6408166DD5F4}" srcOrd="0" destOrd="0" presId="urn:microsoft.com/office/officeart/2005/8/layout/hierarchy2"/>
    <dgm:cxn modelId="{4978AF78-BDB0-4041-81AD-3240A7D74F2A}" type="presOf" srcId="{E8F98401-F809-4676-A367-3EEB3C128765}" destId="{F90C3B8D-A312-2A42-8E28-0139495BC06C}" srcOrd="0" destOrd="0" presId="urn:microsoft.com/office/officeart/2005/8/layout/hierarchy2"/>
    <dgm:cxn modelId="{A4A79885-5A98-458D-BFEA-4770E13B1EA3}" srcId="{AEACD3EE-AD98-4492-8E0B-BC9B67F3652C}" destId="{3A27BA56-0903-45A4-9052-5A7F13B096CC}" srcOrd="1" destOrd="0" parTransId="{891490C9-93C7-4158-A338-8B071377BE82}" sibTransId="{D94C9D58-21AF-4A8D-853B-3C429D5697D9}"/>
    <dgm:cxn modelId="{081F7791-108A-4D8B-9F11-37EBCCBE61D2}" srcId="{AEACD3EE-AD98-4492-8E0B-BC9B67F3652C}" destId="{AAD5592B-FA1F-48F3-A9AC-D1B383DA89DB}" srcOrd="0" destOrd="0" parTransId="{53BC1808-D702-4DE5-86D2-A7C389FBA957}" sibTransId="{063C531F-741E-487D-AD21-6E09A5467A33}"/>
    <dgm:cxn modelId="{FBC70592-9E4D-4E4A-B3A4-868D343BA061}" type="presOf" srcId="{B5F2C49C-326C-4499-901B-3C8DDB5D3B7F}" destId="{1AE1DE23-98B8-8542-A424-B617BF52D2A8}" srcOrd="1" destOrd="0" presId="urn:microsoft.com/office/officeart/2005/8/layout/hierarchy2"/>
    <dgm:cxn modelId="{B0DE8AA1-70F1-40B3-B4CC-2A0D6669D7AE}" srcId="{CBE25B07-8C30-43D0-A32D-EAFDD710A2D2}" destId="{4DD5530C-9003-48B7-97C0-569B2C9B9758}" srcOrd="2" destOrd="0" parTransId="{6CF519AD-7541-4F64-89D3-3C708B4BB535}" sibTransId="{6716BFEB-21E0-42F0-A5F6-7E3F2D24089B}"/>
    <dgm:cxn modelId="{4DF083A5-33F3-48F4-BD85-C30BBF98C48B}" srcId="{FCE08997-1335-4601-82E7-1FF5BAF0F748}" destId="{AEACD3EE-AD98-4492-8E0B-BC9B67F3652C}" srcOrd="0" destOrd="0" parTransId="{B5F2C49C-326C-4499-901B-3C8DDB5D3B7F}" sibTransId="{A72100FC-0D29-44F2-88AF-30680D66B6C7}"/>
    <dgm:cxn modelId="{21CDC5B1-4156-45FF-B802-29B5BABB885C}" srcId="{CBE25B07-8C30-43D0-A32D-EAFDD710A2D2}" destId="{F6205442-AD3C-4C18-BFA9-4BFF1C553515}" srcOrd="0" destOrd="0" parTransId="{8F3269DD-3F4D-43DC-B716-5AADDE06BF9D}" sibTransId="{7FB76981-4CF4-4D1A-BECC-66133A8C7B15}"/>
    <dgm:cxn modelId="{A70439B5-503B-5049-B9D3-FB4C31680ED1}" type="presOf" srcId="{3A27BA56-0903-45A4-9052-5A7F13B096CC}" destId="{9FF49F6E-30B1-7146-8600-8AF4426FC294}" srcOrd="0" destOrd="0" presId="urn:microsoft.com/office/officeart/2005/8/layout/hierarchy2"/>
    <dgm:cxn modelId="{C3A687C4-C898-4295-87CE-7FBD6FE483F9}" srcId="{FCE08997-1335-4601-82E7-1FF5BAF0F748}" destId="{E8F98401-F809-4676-A367-3EEB3C128765}" srcOrd="1" destOrd="0" parTransId="{5DAED574-DD99-4A6C-8DA6-820C74A373E8}" sibTransId="{6B528792-400E-48F1-9F25-8E3991B735B1}"/>
    <dgm:cxn modelId="{4E618ACA-40E9-49C4-8BE8-37AD5A7B2C9F}" srcId="{CBE25B07-8C30-43D0-A32D-EAFDD710A2D2}" destId="{FCE08997-1335-4601-82E7-1FF5BAF0F748}" srcOrd="1" destOrd="0" parTransId="{904A3D8C-E35C-4DB5-B911-8BAA47676240}" sibTransId="{448A75DD-29BF-4E4D-B8EF-C8A90DACC0DE}"/>
    <dgm:cxn modelId="{16E214CB-1486-C943-9C11-A7182803842C}" type="presOf" srcId="{891490C9-93C7-4158-A338-8B071377BE82}" destId="{C0540CD1-8EE7-4C4D-88A2-F586B9B5C712}" srcOrd="1" destOrd="0" presId="urn:microsoft.com/office/officeart/2005/8/layout/hierarchy2"/>
    <dgm:cxn modelId="{22B193DC-6EBE-5B4B-8D4A-57867D922D24}" type="presOf" srcId="{AEACD3EE-AD98-4492-8E0B-BC9B67F3652C}" destId="{993A702D-95D3-FD45-A7AF-7F0F3551EA96}" srcOrd="0" destOrd="0" presId="urn:microsoft.com/office/officeart/2005/8/layout/hierarchy2"/>
    <dgm:cxn modelId="{FC8EA0EE-C52D-1247-A331-BBA08A2140C1}" type="presOf" srcId="{5DAED574-DD99-4A6C-8DA6-820C74A373E8}" destId="{47158CCA-5D50-0449-8EE0-84F9FEE7D28B}" srcOrd="1" destOrd="0" presId="urn:microsoft.com/office/officeart/2005/8/layout/hierarchy2"/>
    <dgm:cxn modelId="{E679D0EF-81DF-EB40-9A28-4C1CCD8AED35}" type="presOf" srcId="{4DD5530C-9003-48B7-97C0-569B2C9B9758}" destId="{9E25BF6C-A0CC-5146-A49F-D05CFAEB8373}" srcOrd="0" destOrd="0" presId="urn:microsoft.com/office/officeart/2005/8/layout/hierarchy2"/>
    <dgm:cxn modelId="{AC85E6EF-4197-4E46-9E4E-CA2E349F4A04}" type="presParOf" srcId="{96CD28C2-6033-A24A-9C7F-5C49A057815F}" destId="{BC6631B4-CFEC-9845-AA6D-0B1CCE43752E}" srcOrd="0" destOrd="0" presId="urn:microsoft.com/office/officeart/2005/8/layout/hierarchy2"/>
    <dgm:cxn modelId="{8B61813B-F73A-5643-9F1E-2D1C2063DDCA}" type="presParOf" srcId="{BC6631B4-CFEC-9845-AA6D-0B1CCE43752E}" destId="{C7BD5FAE-A289-CB40-821A-72E09E29B1EA}" srcOrd="0" destOrd="0" presId="urn:microsoft.com/office/officeart/2005/8/layout/hierarchy2"/>
    <dgm:cxn modelId="{189AF616-5CCE-B146-993D-AE9742E4BD23}" type="presParOf" srcId="{BC6631B4-CFEC-9845-AA6D-0B1CCE43752E}" destId="{7B649371-FB1B-7542-89B1-3F45679A61C2}" srcOrd="1" destOrd="0" presId="urn:microsoft.com/office/officeart/2005/8/layout/hierarchy2"/>
    <dgm:cxn modelId="{2CC8D915-2B22-ED40-A0BA-0909BEB269CD}" type="presParOf" srcId="{96CD28C2-6033-A24A-9C7F-5C49A057815F}" destId="{4EBFC9A8-3305-1146-95DB-DF7F9547127C}" srcOrd="1" destOrd="0" presId="urn:microsoft.com/office/officeart/2005/8/layout/hierarchy2"/>
    <dgm:cxn modelId="{B5B4A626-12B4-0647-AE96-1A49D9AA363C}" type="presParOf" srcId="{4EBFC9A8-3305-1146-95DB-DF7F9547127C}" destId="{018DC28E-3942-524B-A2EC-77BC5D99E159}" srcOrd="0" destOrd="0" presId="urn:microsoft.com/office/officeart/2005/8/layout/hierarchy2"/>
    <dgm:cxn modelId="{E6B6725C-FB03-EB4B-A4DD-05D928C99DB8}" type="presParOf" srcId="{4EBFC9A8-3305-1146-95DB-DF7F9547127C}" destId="{4C17D75C-8D2D-014F-A427-D8B5E6A83937}" srcOrd="1" destOrd="0" presId="urn:microsoft.com/office/officeart/2005/8/layout/hierarchy2"/>
    <dgm:cxn modelId="{5A3F554A-C6D7-8D4E-B331-CB6D02039436}" type="presParOf" srcId="{4C17D75C-8D2D-014F-A427-D8B5E6A83937}" destId="{00BDF067-01C2-1041-9FE7-6408166DD5F4}" srcOrd="0" destOrd="0" presId="urn:microsoft.com/office/officeart/2005/8/layout/hierarchy2"/>
    <dgm:cxn modelId="{324950FC-B0B6-164E-BE21-CECB99C4AFD1}" type="presParOf" srcId="{00BDF067-01C2-1041-9FE7-6408166DD5F4}" destId="{1AE1DE23-98B8-8542-A424-B617BF52D2A8}" srcOrd="0" destOrd="0" presId="urn:microsoft.com/office/officeart/2005/8/layout/hierarchy2"/>
    <dgm:cxn modelId="{57708B44-D060-E443-BF42-F44F8E3EB80E}" type="presParOf" srcId="{4C17D75C-8D2D-014F-A427-D8B5E6A83937}" destId="{F2A16E65-07FE-3644-B1E4-3DB656EC97B1}" srcOrd="1" destOrd="0" presId="urn:microsoft.com/office/officeart/2005/8/layout/hierarchy2"/>
    <dgm:cxn modelId="{557F9586-379B-774B-80F4-B4F1AA794BA4}" type="presParOf" srcId="{F2A16E65-07FE-3644-B1E4-3DB656EC97B1}" destId="{993A702D-95D3-FD45-A7AF-7F0F3551EA96}" srcOrd="0" destOrd="0" presId="urn:microsoft.com/office/officeart/2005/8/layout/hierarchy2"/>
    <dgm:cxn modelId="{55D7A389-66BF-454C-AB1F-C6E741BFF7B8}" type="presParOf" srcId="{F2A16E65-07FE-3644-B1E4-3DB656EC97B1}" destId="{CCD592AB-7CEC-FA47-A4EC-E1A533CC3334}" srcOrd="1" destOrd="0" presId="urn:microsoft.com/office/officeart/2005/8/layout/hierarchy2"/>
    <dgm:cxn modelId="{F9E9276F-62E2-1E43-A2D5-C520B257A94B}" type="presParOf" srcId="{CCD592AB-7CEC-FA47-A4EC-E1A533CC3334}" destId="{C61A119C-0ADB-824C-A1EC-8B4E4203FE59}" srcOrd="0" destOrd="0" presId="urn:microsoft.com/office/officeart/2005/8/layout/hierarchy2"/>
    <dgm:cxn modelId="{2125A07B-0A02-FD48-AF7A-8DC30642B2EA}" type="presParOf" srcId="{C61A119C-0ADB-824C-A1EC-8B4E4203FE59}" destId="{78817636-722E-724D-BDBD-B28DE6E7B3E2}" srcOrd="0" destOrd="0" presId="urn:microsoft.com/office/officeart/2005/8/layout/hierarchy2"/>
    <dgm:cxn modelId="{521B54D5-CDF3-D546-A76C-1135158BFD8B}" type="presParOf" srcId="{CCD592AB-7CEC-FA47-A4EC-E1A533CC3334}" destId="{A9C7EC85-7D3B-E445-A6F4-A41E32A73085}" srcOrd="1" destOrd="0" presId="urn:microsoft.com/office/officeart/2005/8/layout/hierarchy2"/>
    <dgm:cxn modelId="{CA66072F-87D8-314C-9FC0-D1D84F0D68C5}" type="presParOf" srcId="{A9C7EC85-7D3B-E445-A6F4-A41E32A73085}" destId="{377E9076-CBF8-344C-8762-D44D26EF61F2}" srcOrd="0" destOrd="0" presId="urn:microsoft.com/office/officeart/2005/8/layout/hierarchy2"/>
    <dgm:cxn modelId="{C54746D3-2723-FC4A-B695-B67C7110F22E}" type="presParOf" srcId="{A9C7EC85-7D3B-E445-A6F4-A41E32A73085}" destId="{C4B6D9DC-619B-DE4E-9870-7FA35112A20A}" srcOrd="1" destOrd="0" presId="urn:microsoft.com/office/officeart/2005/8/layout/hierarchy2"/>
    <dgm:cxn modelId="{520BCA7F-C89B-334F-BBD0-8C5C6584118D}" type="presParOf" srcId="{CCD592AB-7CEC-FA47-A4EC-E1A533CC3334}" destId="{A33952AB-C44B-CA40-9578-D49BAEE3EED9}" srcOrd="2" destOrd="0" presId="urn:microsoft.com/office/officeart/2005/8/layout/hierarchy2"/>
    <dgm:cxn modelId="{903F3118-7928-414D-923A-2C60F0FB188E}" type="presParOf" srcId="{A33952AB-C44B-CA40-9578-D49BAEE3EED9}" destId="{C0540CD1-8EE7-4C4D-88A2-F586B9B5C712}" srcOrd="0" destOrd="0" presId="urn:microsoft.com/office/officeart/2005/8/layout/hierarchy2"/>
    <dgm:cxn modelId="{A561BE5A-B2DC-2441-81D5-B36310C297EA}" type="presParOf" srcId="{CCD592AB-7CEC-FA47-A4EC-E1A533CC3334}" destId="{49EC7ED3-63D8-E34A-BCC3-CBA4C82D3552}" srcOrd="3" destOrd="0" presId="urn:microsoft.com/office/officeart/2005/8/layout/hierarchy2"/>
    <dgm:cxn modelId="{A3DA27FC-08CE-EB49-A624-29B315238E5B}" type="presParOf" srcId="{49EC7ED3-63D8-E34A-BCC3-CBA4C82D3552}" destId="{9FF49F6E-30B1-7146-8600-8AF4426FC294}" srcOrd="0" destOrd="0" presId="urn:microsoft.com/office/officeart/2005/8/layout/hierarchy2"/>
    <dgm:cxn modelId="{A9E0D598-E0AD-2442-888B-13C968CC8C13}" type="presParOf" srcId="{49EC7ED3-63D8-E34A-BCC3-CBA4C82D3552}" destId="{26300F59-FF4C-C346-81D7-A5704622EFA8}" srcOrd="1" destOrd="0" presId="urn:microsoft.com/office/officeart/2005/8/layout/hierarchy2"/>
    <dgm:cxn modelId="{4551B455-0CD4-6E40-A5B8-03CF01CB7472}" type="presParOf" srcId="{4C17D75C-8D2D-014F-A427-D8B5E6A83937}" destId="{18F081A7-DB5F-7D4A-A355-80431D03D68F}" srcOrd="2" destOrd="0" presId="urn:microsoft.com/office/officeart/2005/8/layout/hierarchy2"/>
    <dgm:cxn modelId="{542A6F8B-3A34-3044-A940-5562D8184F2B}" type="presParOf" srcId="{18F081A7-DB5F-7D4A-A355-80431D03D68F}" destId="{47158CCA-5D50-0449-8EE0-84F9FEE7D28B}" srcOrd="0" destOrd="0" presId="urn:microsoft.com/office/officeart/2005/8/layout/hierarchy2"/>
    <dgm:cxn modelId="{5ABD3F51-74BB-724D-B2FA-563363A47852}" type="presParOf" srcId="{4C17D75C-8D2D-014F-A427-D8B5E6A83937}" destId="{35DF36F4-C599-3442-AB11-68883A39BF31}" srcOrd="3" destOrd="0" presId="urn:microsoft.com/office/officeart/2005/8/layout/hierarchy2"/>
    <dgm:cxn modelId="{71AA1D26-593D-604C-838E-EF6477C5B6BD}" type="presParOf" srcId="{35DF36F4-C599-3442-AB11-68883A39BF31}" destId="{F90C3B8D-A312-2A42-8E28-0139495BC06C}" srcOrd="0" destOrd="0" presId="urn:microsoft.com/office/officeart/2005/8/layout/hierarchy2"/>
    <dgm:cxn modelId="{CC1A1DB3-4E88-B34C-8C3D-977E1D76BC3F}" type="presParOf" srcId="{35DF36F4-C599-3442-AB11-68883A39BF31}" destId="{4303A0B4-DDBC-EE4C-B42B-D12D7EBC606C}" srcOrd="1" destOrd="0" presId="urn:microsoft.com/office/officeart/2005/8/layout/hierarchy2"/>
    <dgm:cxn modelId="{54F0E626-7B4A-5E45-9381-E9EB97E71208}" type="presParOf" srcId="{96CD28C2-6033-A24A-9C7F-5C49A057815F}" destId="{4E362A5D-A4D3-424C-A582-72FAA181F4CD}" srcOrd="2" destOrd="0" presId="urn:microsoft.com/office/officeart/2005/8/layout/hierarchy2"/>
    <dgm:cxn modelId="{E480FE7D-A871-844C-B594-17187E4023A7}" type="presParOf" srcId="{4E362A5D-A4D3-424C-A582-72FAA181F4CD}" destId="{9E25BF6C-A0CC-5146-A49F-D05CFAEB8373}" srcOrd="0" destOrd="0" presId="urn:microsoft.com/office/officeart/2005/8/layout/hierarchy2"/>
    <dgm:cxn modelId="{D78FE799-D1B9-E844-9327-3AE93D866426}" type="presParOf" srcId="{4E362A5D-A4D3-424C-A582-72FAA181F4CD}" destId="{7288F339-1F50-B944-880A-55AAD712EC14}"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F3D7C-2035-C543-B536-CDD86D234D6B}" type="doc">
      <dgm:prSet loTypeId="urn:microsoft.com/office/officeart/2005/8/layout/process1" loCatId="" qsTypeId="urn:microsoft.com/office/officeart/2005/8/quickstyle/simple1" qsCatId="simple" csTypeId="urn:microsoft.com/office/officeart/2005/8/colors/colorful1" csCatId="colorful" phldr="1"/>
      <dgm:spPr/>
    </dgm:pt>
    <dgm:pt modelId="{E95AC27A-9A2E-5C4C-9187-1FF62FF18947}">
      <dgm:prSet phldrT="[Text]"/>
      <dgm:spPr/>
      <dgm:t>
        <a:bodyPr/>
        <a:lstStyle/>
        <a:p>
          <a:r>
            <a:rPr lang="en-US" dirty="0"/>
            <a:t>CIFAR-10 Images</a:t>
          </a:r>
        </a:p>
      </dgm:t>
    </dgm:pt>
    <dgm:pt modelId="{022D1ED1-6BB6-E445-9BA8-A959406CFC39}" type="parTrans" cxnId="{E9E8F6A6-F965-1144-88C5-78C20A826D39}">
      <dgm:prSet/>
      <dgm:spPr/>
      <dgm:t>
        <a:bodyPr/>
        <a:lstStyle/>
        <a:p>
          <a:endParaRPr lang="en-US"/>
        </a:p>
      </dgm:t>
    </dgm:pt>
    <dgm:pt modelId="{55B06047-4CC0-474D-90D7-ACD8ECA8C506}" type="sibTrans" cxnId="{E9E8F6A6-F965-1144-88C5-78C20A826D39}">
      <dgm:prSet/>
      <dgm:spPr/>
      <dgm:t>
        <a:bodyPr/>
        <a:lstStyle/>
        <a:p>
          <a:endParaRPr lang="en-US"/>
        </a:p>
      </dgm:t>
    </dgm:pt>
    <dgm:pt modelId="{643E469E-C249-474F-BFAC-F433B03F73DE}">
      <dgm:prSet phldrT="[Text]"/>
      <dgm:spPr/>
      <dgm:t>
        <a:bodyPr/>
        <a:lstStyle/>
        <a:p>
          <a:r>
            <a:rPr lang="en-US" dirty="0"/>
            <a:t>CNN Model</a:t>
          </a:r>
        </a:p>
      </dgm:t>
    </dgm:pt>
    <dgm:pt modelId="{FEBE3827-1A54-E64B-A74B-5632CEB80841}" type="parTrans" cxnId="{69B36C6F-1207-7F40-91ED-EAFEBF566641}">
      <dgm:prSet/>
      <dgm:spPr/>
      <dgm:t>
        <a:bodyPr/>
        <a:lstStyle/>
        <a:p>
          <a:endParaRPr lang="en-US"/>
        </a:p>
      </dgm:t>
    </dgm:pt>
    <dgm:pt modelId="{AAA396F3-EF1B-B24D-AB28-A3F427123ACE}" type="sibTrans" cxnId="{69B36C6F-1207-7F40-91ED-EAFEBF566641}">
      <dgm:prSet/>
      <dgm:spPr/>
      <dgm:t>
        <a:bodyPr/>
        <a:lstStyle/>
        <a:p>
          <a:endParaRPr lang="en-US"/>
        </a:p>
      </dgm:t>
    </dgm:pt>
    <dgm:pt modelId="{85B20A62-F7F0-1B42-8693-8DF752A7E5EE}">
      <dgm:prSet phldrT="[Text]"/>
      <dgm:spPr>
        <a:solidFill>
          <a:schemeClr val="accent1"/>
        </a:solidFill>
      </dgm:spPr>
      <dgm:t>
        <a:bodyPr/>
        <a:lstStyle/>
        <a:p>
          <a:r>
            <a:rPr lang="en-US" dirty="0"/>
            <a:t>Class</a:t>
          </a:r>
        </a:p>
        <a:p>
          <a:r>
            <a:rPr lang="en-US" dirty="0"/>
            <a:t>Predictions</a:t>
          </a:r>
        </a:p>
      </dgm:t>
    </dgm:pt>
    <dgm:pt modelId="{DADA71D1-7469-404A-B54B-A2E7B3CC08B5}" type="parTrans" cxnId="{12F0EEBD-D567-974A-A9C5-D6D1B22FEB2B}">
      <dgm:prSet/>
      <dgm:spPr/>
      <dgm:t>
        <a:bodyPr/>
        <a:lstStyle/>
        <a:p>
          <a:endParaRPr lang="en-US"/>
        </a:p>
      </dgm:t>
    </dgm:pt>
    <dgm:pt modelId="{CECB9C61-5E43-274A-BD1C-CDD86D7110C1}" type="sibTrans" cxnId="{12F0EEBD-D567-974A-A9C5-D6D1B22FEB2B}">
      <dgm:prSet/>
      <dgm:spPr/>
      <dgm:t>
        <a:bodyPr/>
        <a:lstStyle/>
        <a:p>
          <a:endParaRPr lang="en-US"/>
        </a:p>
      </dgm:t>
    </dgm:pt>
    <dgm:pt modelId="{D66414FB-7116-4A4E-AAAB-DBEB6D9C121F}" type="pres">
      <dgm:prSet presAssocID="{5CDF3D7C-2035-C543-B536-CDD86D234D6B}" presName="Name0" presStyleCnt="0">
        <dgm:presLayoutVars>
          <dgm:dir/>
          <dgm:resizeHandles val="exact"/>
        </dgm:presLayoutVars>
      </dgm:prSet>
      <dgm:spPr/>
    </dgm:pt>
    <dgm:pt modelId="{C453C2B7-31B9-C44C-B931-E7253D2C2FE3}" type="pres">
      <dgm:prSet presAssocID="{E95AC27A-9A2E-5C4C-9187-1FF62FF18947}" presName="node" presStyleLbl="node1" presStyleIdx="0" presStyleCnt="3">
        <dgm:presLayoutVars>
          <dgm:bulletEnabled val="1"/>
        </dgm:presLayoutVars>
      </dgm:prSet>
      <dgm:spPr/>
    </dgm:pt>
    <dgm:pt modelId="{6FAE93C8-BDF8-6347-8B63-926F44A63BB0}" type="pres">
      <dgm:prSet presAssocID="{55B06047-4CC0-474D-90D7-ACD8ECA8C506}" presName="sibTrans" presStyleLbl="sibTrans2D1" presStyleIdx="0" presStyleCnt="2"/>
      <dgm:spPr/>
    </dgm:pt>
    <dgm:pt modelId="{A969D3A8-F30A-9844-9FCD-0F0CA85FF41D}" type="pres">
      <dgm:prSet presAssocID="{55B06047-4CC0-474D-90D7-ACD8ECA8C506}" presName="connectorText" presStyleLbl="sibTrans2D1" presStyleIdx="0" presStyleCnt="2"/>
      <dgm:spPr/>
    </dgm:pt>
    <dgm:pt modelId="{69809FCB-AF5D-F746-AB2E-A7C4074BC2B9}" type="pres">
      <dgm:prSet presAssocID="{643E469E-C249-474F-BFAC-F433B03F73DE}" presName="node" presStyleLbl="node1" presStyleIdx="1" presStyleCnt="3">
        <dgm:presLayoutVars>
          <dgm:bulletEnabled val="1"/>
        </dgm:presLayoutVars>
      </dgm:prSet>
      <dgm:spPr/>
    </dgm:pt>
    <dgm:pt modelId="{6841E769-CC56-974F-AF56-0FD407E406B5}" type="pres">
      <dgm:prSet presAssocID="{AAA396F3-EF1B-B24D-AB28-A3F427123ACE}" presName="sibTrans" presStyleLbl="sibTrans2D1" presStyleIdx="1" presStyleCnt="2"/>
      <dgm:spPr/>
    </dgm:pt>
    <dgm:pt modelId="{17801484-D82D-4245-82B2-7A63BA53DCAA}" type="pres">
      <dgm:prSet presAssocID="{AAA396F3-EF1B-B24D-AB28-A3F427123ACE}" presName="connectorText" presStyleLbl="sibTrans2D1" presStyleIdx="1" presStyleCnt="2"/>
      <dgm:spPr/>
    </dgm:pt>
    <dgm:pt modelId="{DB899A9B-BC5B-1541-96ED-75A86A7EB97F}" type="pres">
      <dgm:prSet presAssocID="{85B20A62-F7F0-1B42-8693-8DF752A7E5EE}" presName="node" presStyleLbl="node1" presStyleIdx="2" presStyleCnt="3">
        <dgm:presLayoutVars>
          <dgm:bulletEnabled val="1"/>
        </dgm:presLayoutVars>
      </dgm:prSet>
      <dgm:spPr/>
    </dgm:pt>
  </dgm:ptLst>
  <dgm:cxnLst>
    <dgm:cxn modelId="{69B36C6F-1207-7F40-91ED-EAFEBF566641}" srcId="{5CDF3D7C-2035-C543-B536-CDD86D234D6B}" destId="{643E469E-C249-474F-BFAC-F433B03F73DE}" srcOrd="1" destOrd="0" parTransId="{FEBE3827-1A54-E64B-A74B-5632CEB80841}" sibTransId="{AAA396F3-EF1B-B24D-AB28-A3F427123ACE}"/>
    <dgm:cxn modelId="{B4BA487A-BF15-864F-8202-F889A63C6502}" type="presOf" srcId="{55B06047-4CC0-474D-90D7-ACD8ECA8C506}" destId="{6FAE93C8-BDF8-6347-8B63-926F44A63BB0}" srcOrd="0" destOrd="0" presId="urn:microsoft.com/office/officeart/2005/8/layout/process1"/>
    <dgm:cxn modelId="{35A4727C-E5B5-4C49-B5C2-349164A97330}" type="presOf" srcId="{E95AC27A-9A2E-5C4C-9187-1FF62FF18947}" destId="{C453C2B7-31B9-C44C-B931-E7253D2C2FE3}" srcOrd="0" destOrd="0" presId="urn:microsoft.com/office/officeart/2005/8/layout/process1"/>
    <dgm:cxn modelId="{2259647E-8B05-A24F-9677-7CC06E16B810}" type="presOf" srcId="{55B06047-4CC0-474D-90D7-ACD8ECA8C506}" destId="{A969D3A8-F30A-9844-9FCD-0F0CA85FF41D}" srcOrd="1" destOrd="0" presId="urn:microsoft.com/office/officeart/2005/8/layout/process1"/>
    <dgm:cxn modelId="{A9705D90-755F-FD4B-A68B-5528CE1C43E0}" type="presOf" srcId="{5CDF3D7C-2035-C543-B536-CDD86D234D6B}" destId="{D66414FB-7116-4A4E-AAAB-DBEB6D9C121F}" srcOrd="0" destOrd="0" presId="urn:microsoft.com/office/officeart/2005/8/layout/process1"/>
    <dgm:cxn modelId="{55CA2A9A-C70A-7540-8712-00E777377B70}" type="presOf" srcId="{AAA396F3-EF1B-B24D-AB28-A3F427123ACE}" destId="{6841E769-CC56-974F-AF56-0FD407E406B5}" srcOrd="0" destOrd="0" presId="urn:microsoft.com/office/officeart/2005/8/layout/process1"/>
    <dgm:cxn modelId="{63B285A0-B35A-FC42-9547-2C5C8959B134}" type="presOf" srcId="{643E469E-C249-474F-BFAC-F433B03F73DE}" destId="{69809FCB-AF5D-F746-AB2E-A7C4074BC2B9}" srcOrd="0" destOrd="0" presId="urn:microsoft.com/office/officeart/2005/8/layout/process1"/>
    <dgm:cxn modelId="{E9E8F6A6-F965-1144-88C5-78C20A826D39}" srcId="{5CDF3D7C-2035-C543-B536-CDD86D234D6B}" destId="{E95AC27A-9A2E-5C4C-9187-1FF62FF18947}" srcOrd="0" destOrd="0" parTransId="{022D1ED1-6BB6-E445-9BA8-A959406CFC39}" sibTransId="{55B06047-4CC0-474D-90D7-ACD8ECA8C506}"/>
    <dgm:cxn modelId="{12F0EEBD-D567-974A-A9C5-D6D1B22FEB2B}" srcId="{5CDF3D7C-2035-C543-B536-CDD86D234D6B}" destId="{85B20A62-F7F0-1B42-8693-8DF752A7E5EE}" srcOrd="2" destOrd="0" parTransId="{DADA71D1-7469-404A-B54B-A2E7B3CC08B5}" sibTransId="{CECB9C61-5E43-274A-BD1C-CDD86D7110C1}"/>
    <dgm:cxn modelId="{4C047FD7-A4B2-DA46-B4DD-B0DF10FB3EF3}" type="presOf" srcId="{85B20A62-F7F0-1B42-8693-8DF752A7E5EE}" destId="{DB899A9B-BC5B-1541-96ED-75A86A7EB97F}" srcOrd="0" destOrd="0" presId="urn:microsoft.com/office/officeart/2005/8/layout/process1"/>
    <dgm:cxn modelId="{1B6880E5-F140-E340-B335-4818A426B93B}" type="presOf" srcId="{AAA396F3-EF1B-B24D-AB28-A3F427123ACE}" destId="{17801484-D82D-4245-82B2-7A63BA53DCAA}" srcOrd="1" destOrd="0" presId="urn:microsoft.com/office/officeart/2005/8/layout/process1"/>
    <dgm:cxn modelId="{F5768D73-1B8F-624A-BC57-EA6BBAF57D40}" type="presParOf" srcId="{D66414FB-7116-4A4E-AAAB-DBEB6D9C121F}" destId="{C453C2B7-31B9-C44C-B931-E7253D2C2FE3}" srcOrd="0" destOrd="0" presId="urn:microsoft.com/office/officeart/2005/8/layout/process1"/>
    <dgm:cxn modelId="{33350997-5E26-384E-8BC0-CAE6D47D7776}" type="presParOf" srcId="{D66414FB-7116-4A4E-AAAB-DBEB6D9C121F}" destId="{6FAE93C8-BDF8-6347-8B63-926F44A63BB0}" srcOrd="1" destOrd="0" presId="urn:microsoft.com/office/officeart/2005/8/layout/process1"/>
    <dgm:cxn modelId="{138D1966-D4D1-C145-807E-85D2BD5230E5}" type="presParOf" srcId="{6FAE93C8-BDF8-6347-8B63-926F44A63BB0}" destId="{A969D3A8-F30A-9844-9FCD-0F0CA85FF41D}" srcOrd="0" destOrd="0" presId="urn:microsoft.com/office/officeart/2005/8/layout/process1"/>
    <dgm:cxn modelId="{66B0608E-1D53-0744-B7AF-BCF4986FCCEF}" type="presParOf" srcId="{D66414FB-7116-4A4E-AAAB-DBEB6D9C121F}" destId="{69809FCB-AF5D-F746-AB2E-A7C4074BC2B9}" srcOrd="2" destOrd="0" presId="urn:microsoft.com/office/officeart/2005/8/layout/process1"/>
    <dgm:cxn modelId="{19AF9CDE-5DF9-2A40-8A3F-B5DCAD812545}" type="presParOf" srcId="{D66414FB-7116-4A4E-AAAB-DBEB6D9C121F}" destId="{6841E769-CC56-974F-AF56-0FD407E406B5}" srcOrd="3" destOrd="0" presId="urn:microsoft.com/office/officeart/2005/8/layout/process1"/>
    <dgm:cxn modelId="{6406CF8F-D590-E54D-89CF-AFB8AAFDE58E}" type="presParOf" srcId="{6841E769-CC56-974F-AF56-0FD407E406B5}" destId="{17801484-D82D-4245-82B2-7A63BA53DCAA}" srcOrd="0" destOrd="0" presId="urn:microsoft.com/office/officeart/2005/8/layout/process1"/>
    <dgm:cxn modelId="{BF06D329-F422-2E46-888D-769242528550}" type="presParOf" srcId="{D66414FB-7116-4A4E-AAAB-DBEB6D9C121F}" destId="{DB899A9B-BC5B-1541-96ED-75A86A7EB97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E2C8AE-9CFA-CB48-8DCD-5191CA858684}" type="doc">
      <dgm:prSet loTypeId="urn:microsoft.com/office/officeart/2005/8/layout/process1" loCatId="" qsTypeId="urn:microsoft.com/office/officeart/2005/8/quickstyle/simple1" qsCatId="simple" csTypeId="urn:microsoft.com/office/officeart/2005/8/colors/colorful1" csCatId="colorful" phldr="1"/>
      <dgm:spPr/>
    </dgm:pt>
    <dgm:pt modelId="{5A97A439-7C97-2B48-AFBA-DB25CD6FF0EE}">
      <dgm:prSet phldrT="[Text]"/>
      <dgm:spPr/>
      <dgm:t>
        <a:bodyPr/>
        <a:lstStyle/>
        <a:p>
          <a:r>
            <a:rPr lang="en-US" dirty="0"/>
            <a:t>CIFAR-10 Images</a:t>
          </a:r>
        </a:p>
      </dgm:t>
    </dgm:pt>
    <dgm:pt modelId="{7EEA98A4-278E-C342-8609-E928A4A6D864}" type="parTrans" cxnId="{3911861E-0152-3E45-BA29-7CA4AE2C5F7B}">
      <dgm:prSet/>
      <dgm:spPr/>
      <dgm:t>
        <a:bodyPr/>
        <a:lstStyle/>
        <a:p>
          <a:endParaRPr lang="en-US"/>
        </a:p>
      </dgm:t>
    </dgm:pt>
    <dgm:pt modelId="{C918DE96-4A1E-E44C-AA89-9CF9BF4E3BD7}" type="sibTrans" cxnId="{3911861E-0152-3E45-BA29-7CA4AE2C5F7B}">
      <dgm:prSet/>
      <dgm:spPr/>
      <dgm:t>
        <a:bodyPr/>
        <a:lstStyle/>
        <a:p>
          <a:endParaRPr lang="en-US"/>
        </a:p>
      </dgm:t>
    </dgm:pt>
    <dgm:pt modelId="{9DBE6CB2-22FA-3148-B93B-743BFF367271}">
      <dgm:prSet phldrT="[Text]"/>
      <dgm:spPr/>
      <dgm:t>
        <a:bodyPr/>
        <a:lstStyle/>
        <a:p>
          <a:r>
            <a:rPr lang="en-US" dirty="0"/>
            <a:t>MobilenetV2</a:t>
          </a:r>
        </a:p>
        <a:p>
          <a:r>
            <a:rPr lang="en-US" dirty="0"/>
            <a:t>Transfer learning</a:t>
          </a:r>
        </a:p>
      </dgm:t>
    </dgm:pt>
    <dgm:pt modelId="{45FDD545-5876-B541-BE66-C84DB8F36011}" type="parTrans" cxnId="{7EDAC6CF-1350-9442-9D84-67AB5EA1697C}">
      <dgm:prSet/>
      <dgm:spPr/>
      <dgm:t>
        <a:bodyPr/>
        <a:lstStyle/>
        <a:p>
          <a:endParaRPr lang="en-US"/>
        </a:p>
      </dgm:t>
    </dgm:pt>
    <dgm:pt modelId="{F5FAE302-4384-F245-97CA-5EEBB652468A}" type="sibTrans" cxnId="{7EDAC6CF-1350-9442-9D84-67AB5EA1697C}">
      <dgm:prSet/>
      <dgm:spPr/>
      <dgm:t>
        <a:bodyPr/>
        <a:lstStyle/>
        <a:p>
          <a:endParaRPr lang="en-US"/>
        </a:p>
      </dgm:t>
    </dgm:pt>
    <dgm:pt modelId="{1AA9D575-8249-0B4A-885F-E239638B9601}">
      <dgm:prSet phldrT="[Text]"/>
      <dgm:spPr>
        <a:solidFill>
          <a:schemeClr val="accent1"/>
        </a:solidFill>
      </dgm:spPr>
      <dgm:t>
        <a:bodyPr/>
        <a:lstStyle/>
        <a:p>
          <a:r>
            <a:rPr lang="en-US" dirty="0"/>
            <a:t>Class</a:t>
          </a:r>
        </a:p>
        <a:p>
          <a:r>
            <a:rPr lang="en-US" dirty="0"/>
            <a:t>Predictions</a:t>
          </a:r>
        </a:p>
      </dgm:t>
    </dgm:pt>
    <dgm:pt modelId="{5C2F9E5D-4523-6640-8064-96C529EBB651}" type="parTrans" cxnId="{3D5AE71F-6F75-FB47-94CA-04AEDE666092}">
      <dgm:prSet/>
      <dgm:spPr/>
      <dgm:t>
        <a:bodyPr/>
        <a:lstStyle/>
        <a:p>
          <a:endParaRPr lang="en-US"/>
        </a:p>
      </dgm:t>
    </dgm:pt>
    <dgm:pt modelId="{8BF008BA-72DF-714A-989D-A3569F84C44D}" type="sibTrans" cxnId="{3D5AE71F-6F75-FB47-94CA-04AEDE666092}">
      <dgm:prSet/>
      <dgm:spPr/>
      <dgm:t>
        <a:bodyPr/>
        <a:lstStyle/>
        <a:p>
          <a:endParaRPr lang="en-US"/>
        </a:p>
      </dgm:t>
    </dgm:pt>
    <dgm:pt modelId="{E9D3F00D-2F70-C843-A4D3-554D7FE60EB0}" type="pres">
      <dgm:prSet presAssocID="{89E2C8AE-9CFA-CB48-8DCD-5191CA858684}" presName="Name0" presStyleCnt="0">
        <dgm:presLayoutVars>
          <dgm:dir/>
          <dgm:resizeHandles val="exact"/>
        </dgm:presLayoutVars>
      </dgm:prSet>
      <dgm:spPr/>
    </dgm:pt>
    <dgm:pt modelId="{5C12C099-9287-D947-8865-2605853B3B81}" type="pres">
      <dgm:prSet presAssocID="{5A97A439-7C97-2B48-AFBA-DB25CD6FF0EE}" presName="node" presStyleLbl="node1" presStyleIdx="0" presStyleCnt="3">
        <dgm:presLayoutVars>
          <dgm:bulletEnabled val="1"/>
        </dgm:presLayoutVars>
      </dgm:prSet>
      <dgm:spPr/>
    </dgm:pt>
    <dgm:pt modelId="{DB5FBBC7-0613-C84E-9405-661B56C0BAE9}" type="pres">
      <dgm:prSet presAssocID="{C918DE96-4A1E-E44C-AA89-9CF9BF4E3BD7}" presName="sibTrans" presStyleLbl="sibTrans2D1" presStyleIdx="0" presStyleCnt="2"/>
      <dgm:spPr/>
    </dgm:pt>
    <dgm:pt modelId="{0C0D6DE0-AEA2-E648-8531-A82164D20559}" type="pres">
      <dgm:prSet presAssocID="{C918DE96-4A1E-E44C-AA89-9CF9BF4E3BD7}" presName="connectorText" presStyleLbl="sibTrans2D1" presStyleIdx="0" presStyleCnt="2"/>
      <dgm:spPr/>
    </dgm:pt>
    <dgm:pt modelId="{B28F089B-D20F-0948-83C6-BAAE5A59A9B6}" type="pres">
      <dgm:prSet presAssocID="{9DBE6CB2-22FA-3148-B93B-743BFF367271}" presName="node" presStyleLbl="node1" presStyleIdx="1" presStyleCnt="3">
        <dgm:presLayoutVars>
          <dgm:bulletEnabled val="1"/>
        </dgm:presLayoutVars>
      </dgm:prSet>
      <dgm:spPr/>
    </dgm:pt>
    <dgm:pt modelId="{EAAEC08F-6670-B447-BEAB-4F6C762955D0}" type="pres">
      <dgm:prSet presAssocID="{F5FAE302-4384-F245-97CA-5EEBB652468A}" presName="sibTrans" presStyleLbl="sibTrans2D1" presStyleIdx="1" presStyleCnt="2"/>
      <dgm:spPr/>
    </dgm:pt>
    <dgm:pt modelId="{547B80EF-71BF-5D4D-9430-CB51455E567D}" type="pres">
      <dgm:prSet presAssocID="{F5FAE302-4384-F245-97CA-5EEBB652468A}" presName="connectorText" presStyleLbl="sibTrans2D1" presStyleIdx="1" presStyleCnt="2"/>
      <dgm:spPr/>
    </dgm:pt>
    <dgm:pt modelId="{A0C6E2B4-B3EC-7443-9FA5-0894ECCAEF66}" type="pres">
      <dgm:prSet presAssocID="{1AA9D575-8249-0B4A-885F-E239638B9601}" presName="node" presStyleLbl="node1" presStyleIdx="2" presStyleCnt="3">
        <dgm:presLayoutVars>
          <dgm:bulletEnabled val="1"/>
        </dgm:presLayoutVars>
      </dgm:prSet>
      <dgm:spPr/>
    </dgm:pt>
  </dgm:ptLst>
  <dgm:cxnLst>
    <dgm:cxn modelId="{D9A8A60F-03BC-A143-85C9-772DF0BC7F8E}" type="presOf" srcId="{9DBE6CB2-22FA-3148-B93B-743BFF367271}" destId="{B28F089B-D20F-0948-83C6-BAAE5A59A9B6}" srcOrd="0" destOrd="0" presId="urn:microsoft.com/office/officeart/2005/8/layout/process1"/>
    <dgm:cxn modelId="{3911861E-0152-3E45-BA29-7CA4AE2C5F7B}" srcId="{89E2C8AE-9CFA-CB48-8DCD-5191CA858684}" destId="{5A97A439-7C97-2B48-AFBA-DB25CD6FF0EE}" srcOrd="0" destOrd="0" parTransId="{7EEA98A4-278E-C342-8609-E928A4A6D864}" sibTransId="{C918DE96-4A1E-E44C-AA89-9CF9BF4E3BD7}"/>
    <dgm:cxn modelId="{3D5AE71F-6F75-FB47-94CA-04AEDE666092}" srcId="{89E2C8AE-9CFA-CB48-8DCD-5191CA858684}" destId="{1AA9D575-8249-0B4A-885F-E239638B9601}" srcOrd="2" destOrd="0" parTransId="{5C2F9E5D-4523-6640-8064-96C529EBB651}" sibTransId="{8BF008BA-72DF-714A-989D-A3569F84C44D}"/>
    <dgm:cxn modelId="{98E85F25-76C8-1F40-9D95-1E4FC53812FA}" type="presOf" srcId="{F5FAE302-4384-F245-97CA-5EEBB652468A}" destId="{EAAEC08F-6670-B447-BEAB-4F6C762955D0}" srcOrd="0" destOrd="0" presId="urn:microsoft.com/office/officeart/2005/8/layout/process1"/>
    <dgm:cxn modelId="{48291134-3FE8-5748-BE47-7B88BF3BEE72}" type="presOf" srcId="{89E2C8AE-9CFA-CB48-8DCD-5191CA858684}" destId="{E9D3F00D-2F70-C843-A4D3-554D7FE60EB0}" srcOrd="0" destOrd="0" presId="urn:microsoft.com/office/officeart/2005/8/layout/process1"/>
    <dgm:cxn modelId="{831C9A38-A0A3-E940-9383-86C84DEA4FFD}" type="presOf" srcId="{C918DE96-4A1E-E44C-AA89-9CF9BF4E3BD7}" destId="{DB5FBBC7-0613-C84E-9405-661B56C0BAE9}" srcOrd="0" destOrd="0" presId="urn:microsoft.com/office/officeart/2005/8/layout/process1"/>
    <dgm:cxn modelId="{963EB66A-DF51-104E-BFFA-9BA1F511190E}" type="presOf" srcId="{5A97A439-7C97-2B48-AFBA-DB25CD6FF0EE}" destId="{5C12C099-9287-D947-8865-2605853B3B81}" srcOrd="0" destOrd="0" presId="urn:microsoft.com/office/officeart/2005/8/layout/process1"/>
    <dgm:cxn modelId="{B6466474-77DB-8E41-9279-87841AF9FC59}" type="presOf" srcId="{1AA9D575-8249-0B4A-885F-E239638B9601}" destId="{A0C6E2B4-B3EC-7443-9FA5-0894ECCAEF66}" srcOrd="0" destOrd="0" presId="urn:microsoft.com/office/officeart/2005/8/layout/process1"/>
    <dgm:cxn modelId="{2B28C5BC-22EB-3640-A1D6-4FD7BFD0BAC9}" type="presOf" srcId="{F5FAE302-4384-F245-97CA-5EEBB652468A}" destId="{547B80EF-71BF-5D4D-9430-CB51455E567D}" srcOrd="1" destOrd="0" presId="urn:microsoft.com/office/officeart/2005/8/layout/process1"/>
    <dgm:cxn modelId="{7EDAC6CF-1350-9442-9D84-67AB5EA1697C}" srcId="{89E2C8AE-9CFA-CB48-8DCD-5191CA858684}" destId="{9DBE6CB2-22FA-3148-B93B-743BFF367271}" srcOrd="1" destOrd="0" parTransId="{45FDD545-5876-B541-BE66-C84DB8F36011}" sibTransId="{F5FAE302-4384-F245-97CA-5EEBB652468A}"/>
    <dgm:cxn modelId="{35EEB6FB-4183-D24A-9143-EB83AC7C8C17}" type="presOf" srcId="{C918DE96-4A1E-E44C-AA89-9CF9BF4E3BD7}" destId="{0C0D6DE0-AEA2-E648-8531-A82164D20559}" srcOrd="1" destOrd="0" presId="urn:microsoft.com/office/officeart/2005/8/layout/process1"/>
    <dgm:cxn modelId="{803EAF31-C63E-974B-BEA4-550B867C7A1F}" type="presParOf" srcId="{E9D3F00D-2F70-C843-A4D3-554D7FE60EB0}" destId="{5C12C099-9287-D947-8865-2605853B3B81}" srcOrd="0" destOrd="0" presId="urn:microsoft.com/office/officeart/2005/8/layout/process1"/>
    <dgm:cxn modelId="{9BEB9C56-64D4-414D-9E8B-6C1B7EC74F8A}" type="presParOf" srcId="{E9D3F00D-2F70-C843-A4D3-554D7FE60EB0}" destId="{DB5FBBC7-0613-C84E-9405-661B56C0BAE9}" srcOrd="1" destOrd="0" presId="urn:microsoft.com/office/officeart/2005/8/layout/process1"/>
    <dgm:cxn modelId="{BE8C6AC5-6B01-D443-87BF-C6CD40D0090F}" type="presParOf" srcId="{DB5FBBC7-0613-C84E-9405-661B56C0BAE9}" destId="{0C0D6DE0-AEA2-E648-8531-A82164D20559}" srcOrd="0" destOrd="0" presId="urn:microsoft.com/office/officeart/2005/8/layout/process1"/>
    <dgm:cxn modelId="{5EED748F-6F80-B24B-ADBB-6867A1310142}" type="presParOf" srcId="{E9D3F00D-2F70-C843-A4D3-554D7FE60EB0}" destId="{B28F089B-D20F-0948-83C6-BAAE5A59A9B6}" srcOrd="2" destOrd="0" presId="urn:microsoft.com/office/officeart/2005/8/layout/process1"/>
    <dgm:cxn modelId="{C8294C65-C1DB-D14B-8E06-84E906880F6C}" type="presParOf" srcId="{E9D3F00D-2F70-C843-A4D3-554D7FE60EB0}" destId="{EAAEC08F-6670-B447-BEAB-4F6C762955D0}" srcOrd="3" destOrd="0" presId="urn:microsoft.com/office/officeart/2005/8/layout/process1"/>
    <dgm:cxn modelId="{639BEE52-B593-3C4D-83E4-778FAACA7BC8}" type="presParOf" srcId="{EAAEC08F-6670-B447-BEAB-4F6C762955D0}" destId="{547B80EF-71BF-5D4D-9430-CB51455E567D}" srcOrd="0" destOrd="0" presId="urn:microsoft.com/office/officeart/2005/8/layout/process1"/>
    <dgm:cxn modelId="{B8CE7CF7-6A6F-BB4F-8B24-3D92BC1FBBB0}" type="presParOf" srcId="{E9D3F00D-2F70-C843-A4D3-554D7FE60EB0}" destId="{A0C6E2B4-B3EC-7443-9FA5-0894ECCAEF66}"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44BA9E-38AB-46A9-9594-C7E532244650}"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DD708DCE-A5C6-466C-93EA-92F085DB6F67}">
      <dgm:prSet/>
      <dgm:spPr/>
      <dgm:t>
        <a:bodyPr/>
        <a:lstStyle/>
        <a:p>
          <a:pPr>
            <a:lnSpc>
              <a:spcPct val="100000"/>
            </a:lnSpc>
          </a:pPr>
          <a:r>
            <a:rPr lang="en-CA" b="1" dirty="0"/>
            <a:t>Techniques Used:</a:t>
          </a:r>
          <a:r>
            <a:rPr lang="en-CA" dirty="0"/>
            <a:t> Random horizontal flips, small rotations (~±15°), and zooms applied to training images each epoch. No augmentation on validation/test data.</a:t>
          </a:r>
          <a:endParaRPr lang="en-US" dirty="0"/>
        </a:p>
      </dgm:t>
    </dgm:pt>
    <dgm:pt modelId="{E66B98E2-4363-4B28-BD80-8C54476305BB}" type="parTrans" cxnId="{A42BA37F-F11F-44A5-9AE9-0EBC855A3360}">
      <dgm:prSet/>
      <dgm:spPr/>
      <dgm:t>
        <a:bodyPr/>
        <a:lstStyle/>
        <a:p>
          <a:endParaRPr lang="en-US"/>
        </a:p>
      </dgm:t>
    </dgm:pt>
    <dgm:pt modelId="{9B80C4C8-BFF7-4889-857B-C9ECE504ECB8}" type="sibTrans" cxnId="{A42BA37F-F11F-44A5-9AE9-0EBC855A3360}">
      <dgm:prSet/>
      <dgm:spPr/>
      <dgm:t>
        <a:bodyPr/>
        <a:lstStyle/>
        <a:p>
          <a:endParaRPr lang="en-US"/>
        </a:p>
      </dgm:t>
    </dgm:pt>
    <dgm:pt modelId="{10C0C617-20C3-4F92-BA6A-F878B6D8892B}">
      <dgm:prSet/>
      <dgm:spPr/>
      <dgm:t>
        <a:bodyPr/>
        <a:lstStyle/>
        <a:p>
          <a:pPr>
            <a:lnSpc>
              <a:spcPct val="100000"/>
            </a:lnSpc>
          </a:pPr>
          <a:r>
            <a:rPr lang="en-CA" b="1" dirty="0"/>
            <a:t>Purpose:</a:t>
          </a:r>
          <a:r>
            <a:rPr lang="en-CA" dirty="0"/>
            <a:t> Augmentation artificially expands data variety and helps the model generalise better by learning from realistic variations and helps reduce overfitting by preventing the model from memorising exact training samples (Goodfellow, Bengio &amp; Courville, 2016).</a:t>
          </a:r>
          <a:endParaRPr lang="en-US" dirty="0"/>
        </a:p>
      </dgm:t>
    </dgm:pt>
    <dgm:pt modelId="{142DA60A-F9DA-429B-BDBB-B9D22055435E}" type="parTrans" cxnId="{05670E48-850D-49FD-BF0D-2212B52393B5}">
      <dgm:prSet/>
      <dgm:spPr/>
      <dgm:t>
        <a:bodyPr/>
        <a:lstStyle/>
        <a:p>
          <a:endParaRPr lang="en-US"/>
        </a:p>
      </dgm:t>
    </dgm:pt>
    <dgm:pt modelId="{6BF08F91-07E8-4D6E-8D6E-CFAA989A6AD6}" type="sibTrans" cxnId="{05670E48-850D-49FD-BF0D-2212B52393B5}">
      <dgm:prSet/>
      <dgm:spPr/>
      <dgm:t>
        <a:bodyPr/>
        <a:lstStyle/>
        <a:p>
          <a:endParaRPr lang="en-US"/>
        </a:p>
      </dgm:t>
    </dgm:pt>
    <dgm:pt modelId="{F66901AA-0212-4756-AB8D-108A367BE02B}">
      <dgm:prSet/>
      <dgm:spPr/>
      <dgm:t>
        <a:bodyPr/>
        <a:lstStyle/>
        <a:p>
          <a:pPr>
            <a:lnSpc>
              <a:spcPct val="100000"/>
            </a:lnSpc>
          </a:pPr>
          <a:r>
            <a:rPr lang="en-CA" b="1" dirty="0"/>
            <a:t>Impact:</a:t>
          </a:r>
          <a:r>
            <a:rPr lang="en-CA" dirty="0"/>
            <a:t> The </a:t>
          </a:r>
          <a:r>
            <a:rPr lang="en-CA" b="1" dirty="0"/>
            <a:t>CNN trained from scratch</a:t>
          </a:r>
          <a:r>
            <a:rPr lang="en-CA" dirty="0"/>
            <a:t> didn’t show much of an improvement after augmentation(*</a:t>
          </a:r>
          <a:r>
            <a:rPr lang="en-CA" b="1" dirty="0"/>
            <a:t>see note</a:t>
          </a:r>
          <a:r>
            <a:rPr lang="en-CA" dirty="0"/>
            <a:t>). However, the </a:t>
          </a:r>
          <a:r>
            <a:rPr lang="en-CA" b="1" dirty="0"/>
            <a:t>MobileNetV2 model</a:t>
          </a:r>
          <a:r>
            <a:rPr lang="en-CA" dirty="0"/>
            <a:t> — already pre-trained on large-scale data — still benefited from fine-tuning on augmented images, further improving generalisation (LeCun, Bengio &amp; Hinton, 2015)</a:t>
          </a:r>
          <a:endParaRPr lang="en-US" dirty="0"/>
        </a:p>
      </dgm:t>
    </dgm:pt>
    <dgm:pt modelId="{C3FB99BF-8CA1-4F96-865D-393245BB14D1}" type="parTrans" cxnId="{B8D5302C-6516-4152-A293-88B948BA4898}">
      <dgm:prSet/>
      <dgm:spPr/>
      <dgm:t>
        <a:bodyPr/>
        <a:lstStyle/>
        <a:p>
          <a:endParaRPr lang="en-US"/>
        </a:p>
      </dgm:t>
    </dgm:pt>
    <dgm:pt modelId="{7DE23430-8EAC-41DC-916B-C897F5EA299B}" type="sibTrans" cxnId="{B8D5302C-6516-4152-A293-88B948BA4898}">
      <dgm:prSet/>
      <dgm:spPr/>
      <dgm:t>
        <a:bodyPr/>
        <a:lstStyle/>
        <a:p>
          <a:endParaRPr lang="en-US"/>
        </a:p>
      </dgm:t>
    </dgm:pt>
    <dgm:pt modelId="{188610ED-BD9C-441A-967A-4B61DF07BFEB}">
      <dgm:prSet/>
      <dgm:spPr/>
      <dgm:t>
        <a:bodyPr/>
        <a:lstStyle/>
        <a:p>
          <a:pPr>
            <a:lnSpc>
              <a:spcPct val="100000"/>
            </a:lnSpc>
          </a:pPr>
          <a:r>
            <a:rPr lang="en-CA" b="1" dirty="0"/>
            <a:t>Implementation:</a:t>
          </a:r>
          <a:r>
            <a:rPr lang="en-CA" dirty="0"/>
            <a:t> Augmentation was applied in real-time using </a:t>
          </a:r>
          <a:r>
            <a:rPr lang="en-CA" dirty="0" err="1"/>
            <a:t>Keras</a:t>
          </a:r>
          <a:r>
            <a:rPr lang="en-CA" dirty="0"/>
            <a:t>’ TensorFlow’s preprocessing layers. Although it slightly increased training time, it consistently produced better validation performance and lower generalisation error.</a:t>
          </a:r>
          <a:endParaRPr lang="en-US" dirty="0"/>
        </a:p>
      </dgm:t>
    </dgm:pt>
    <dgm:pt modelId="{67F5B688-8834-4D85-9E7D-85A4A0A680B7}" type="parTrans" cxnId="{284BD995-2E01-406F-8E22-6DB29DB8A837}">
      <dgm:prSet/>
      <dgm:spPr/>
      <dgm:t>
        <a:bodyPr/>
        <a:lstStyle/>
        <a:p>
          <a:endParaRPr lang="en-US"/>
        </a:p>
      </dgm:t>
    </dgm:pt>
    <dgm:pt modelId="{9FA4B953-237A-4C23-AC40-19E7537C5E68}" type="sibTrans" cxnId="{284BD995-2E01-406F-8E22-6DB29DB8A837}">
      <dgm:prSet/>
      <dgm:spPr/>
      <dgm:t>
        <a:bodyPr/>
        <a:lstStyle/>
        <a:p>
          <a:endParaRPr lang="en-US"/>
        </a:p>
      </dgm:t>
    </dgm:pt>
    <dgm:pt modelId="{9E0A2694-6FEA-4655-A8A5-9B2BFE215681}" type="pres">
      <dgm:prSet presAssocID="{4044BA9E-38AB-46A9-9594-C7E532244650}" presName="root" presStyleCnt="0">
        <dgm:presLayoutVars>
          <dgm:dir/>
          <dgm:resizeHandles val="exact"/>
        </dgm:presLayoutVars>
      </dgm:prSet>
      <dgm:spPr/>
    </dgm:pt>
    <dgm:pt modelId="{5BCFD805-BE11-436D-8090-136EB99B1924}" type="pres">
      <dgm:prSet presAssocID="{DD708DCE-A5C6-466C-93EA-92F085DB6F67}" presName="compNode" presStyleCnt="0"/>
      <dgm:spPr/>
    </dgm:pt>
    <dgm:pt modelId="{45D1D4AA-FBFE-493C-A9DC-C00409FC8544}" type="pres">
      <dgm:prSet presAssocID="{DD708DCE-A5C6-466C-93EA-92F085DB6F67}" presName="bgRect" presStyleLbl="bgShp" presStyleIdx="0" presStyleCnt="4"/>
      <dgm:spPr/>
    </dgm:pt>
    <dgm:pt modelId="{8AFBB6D4-1184-449E-A86D-748D8295C11D}" type="pres">
      <dgm:prSet presAssocID="{DD708DCE-A5C6-466C-93EA-92F085DB6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Zoom Out"/>
        </a:ext>
      </dgm:extLst>
    </dgm:pt>
    <dgm:pt modelId="{DDA46C28-543E-499F-A4A0-CA693E4CF157}" type="pres">
      <dgm:prSet presAssocID="{DD708DCE-A5C6-466C-93EA-92F085DB6F67}" presName="spaceRect" presStyleCnt="0"/>
      <dgm:spPr/>
    </dgm:pt>
    <dgm:pt modelId="{B6CDB612-A089-4D93-A48D-D09AF787CAE2}" type="pres">
      <dgm:prSet presAssocID="{DD708DCE-A5C6-466C-93EA-92F085DB6F67}" presName="parTx" presStyleLbl="revTx" presStyleIdx="0" presStyleCnt="4">
        <dgm:presLayoutVars>
          <dgm:chMax val="0"/>
          <dgm:chPref val="0"/>
        </dgm:presLayoutVars>
      </dgm:prSet>
      <dgm:spPr/>
    </dgm:pt>
    <dgm:pt modelId="{A9449911-2156-489C-9FCE-D69B71EFFE55}" type="pres">
      <dgm:prSet presAssocID="{9B80C4C8-BFF7-4889-857B-C9ECE504ECB8}" presName="sibTrans" presStyleCnt="0"/>
      <dgm:spPr/>
    </dgm:pt>
    <dgm:pt modelId="{422F2AB6-DCB7-4549-AE44-EBC41005D942}" type="pres">
      <dgm:prSet presAssocID="{10C0C617-20C3-4F92-BA6A-F878B6D8892B}" presName="compNode" presStyleCnt="0"/>
      <dgm:spPr/>
    </dgm:pt>
    <dgm:pt modelId="{B73F0C10-4807-4485-9171-62F6136E32F7}" type="pres">
      <dgm:prSet presAssocID="{10C0C617-20C3-4F92-BA6A-F878B6D8892B}" presName="bgRect" presStyleLbl="bgShp" presStyleIdx="1" presStyleCnt="4"/>
      <dgm:spPr/>
    </dgm:pt>
    <dgm:pt modelId="{92AEAC52-9443-4035-906A-72EFB09D40CB}" type="pres">
      <dgm:prSet presAssocID="{10C0C617-20C3-4F92-BA6A-F878B6D889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DB19C143-DB50-4E21-9EFB-213F41FE4056}" type="pres">
      <dgm:prSet presAssocID="{10C0C617-20C3-4F92-BA6A-F878B6D8892B}" presName="spaceRect" presStyleCnt="0"/>
      <dgm:spPr/>
    </dgm:pt>
    <dgm:pt modelId="{8EAD4865-E4B5-488C-8297-BF9B60A0EC37}" type="pres">
      <dgm:prSet presAssocID="{10C0C617-20C3-4F92-BA6A-F878B6D8892B}" presName="parTx" presStyleLbl="revTx" presStyleIdx="1" presStyleCnt="4">
        <dgm:presLayoutVars>
          <dgm:chMax val="0"/>
          <dgm:chPref val="0"/>
        </dgm:presLayoutVars>
      </dgm:prSet>
      <dgm:spPr/>
    </dgm:pt>
    <dgm:pt modelId="{F2206A6E-48D6-497A-821D-F97B1F920019}" type="pres">
      <dgm:prSet presAssocID="{6BF08F91-07E8-4D6E-8D6E-CFAA989A6AD6}" presName="sibTrans" presStyleCnt="0"/>
      <dgm:spPr/>
    </dgm:pt>
    <dgm:pt modelId="{A7BD4F9D-6A0E-4839-BB18-27F1A025C589}" type="pres">
      <dgm:prSet presAssocID="{F66901AA-0212-4756-AB8D-108A367BE02B}" presName="compNode" presStyleCnt="0"/>
      <dgm:spPr/>
    </dgm:pt>
    <dgm:pt modelId="{D17835B6-183B-48BD-93E2-F7CC0D833586}" type="pres">
      <dgm:prSet presAssocID="{F66901AA-0212-4756-AB8D-108A367BE02B}" presName="bgRect" presStyleLbl="bgShp" presStyleIdx="2" presStyleCnt="4"/>
      <dgm:spPr/>
    </dgm:pt>
    <dgm:pt modelId="{958D32C0-55C9-493B-85B4-D9F1E7D4BAE3}" type="pres">
      <dgm:prSet presAssocID="{F66901AA-0212-4756-AB8D-108A367BE0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34A8D6B1-1983-42F7-9E72-AFE73D081617}" type="pres">
      <dgm:prSet presAssocID="{F66901AA-0212-4756-AB8D-108A367BE02B}" presName="spaceRect" presStyleCnt="0"/>
      <dgm:spPr/>
    </dgm:pt>
    <dgm:pt modelId="{94B9027C-80DD-4A34-BBE8-49614EAFDCAF}" type="pres">
      <dgm:prSet presAssocID="{F66901AA-0212-4756-AB8D-108A367BE02B}" presName="parTx" presStyleLbl="revTx" presStyleIdx="2" presStyleCnt="4">
        <dgm:presLayoutVars>
          <dgm:chMax val="0"/>
          <dgm:chPref val="0"/>
        </dgm:presLayoutVars>
      </dgm:prSet>
      <dgm:spPr/>
    </dgm:pt>
    <dgm:pt modelId="{F13D3056-C22A-4E61-B152-55190E639971}" type="pres">
      <dgm:prSet presAssocID="{7DE23430-8EAC-41DC-916B-C897F5EA299B}" presName="sibTrans" presStyleCnt="0"/>
      <dgm:spPr/>
    </dgm:pt>
    <dgm:pt modelId="{EAD5F22B-9CFA-45AF-8AFF-9C3797C1822A}" type="pres">
      <dgm:prSet presAssocID="{188610ED-BD9C-441A-967A-4B61DF07BFEB}" presName="compNode" presStyleCnt="0"/>
      <dgm:spPr/>
    </dgm:pt>
    <dgm:pt modelId="{C59DB929-7B81-4D26-B354-999EBB9F9DD5}" type="pres">
      <dgm:prSet presAssocID="{188610ED-BD9C-441A-967A-4B61DF07BFEB}" presName="bgRect" presStyleLbl="bgShp" presStyleIdx="3" presStyleCnt="4"/>
      <dgm:spPr/>
    </dgm:pt>
    <dgm:pt modelId="{0BA3A326-4859-486C-A44B-5517F07653F7}" type="pres">
      <dgm:prSet presAssocID="{188610ED-BD9C-441A-967A-4B61DF07BF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nd Chime"/>
        </a:ext>
      </dgm:extLst>
    </dgm:pt>
    <dgm:pt modelId="{3699BECA-CBCE-4226-83AE-86FEC9CFF209}" type="pres">
      <dgm:prSet presAssocID="{188610ED-BD9C-441A-967A-4B61DF07BFEB}" presName="spaceRect" presStyleCnt="0"/>
      <dgm:spPr/>
    </dgm:pt>
    <dgm:pt modelId="{4FE9D690-3D03-40CC-B7A2-DB8204D64C88}" type="pres">
      <dgm:prSet presAssocID="{188610ED-BD9C-441A-967A-4B61DF07BFEB}" presName="parTx" presStyleLbl="revTx" presStyleIdx="3" presStyleCnt="4">
        <dgm:presLayoutVars>
          <dgm:chMax val="0"/>
          <dgm:chPref val="0"/>
        </dgm:presLayoutVars>
      </dgm:prSet>
      <dgm:spPr/>
    </dgm:pt>
  </dgm:ptLst>
  <dgm:cxnLst>
    <dgm:cxn modelId="{B8D5302C-6516-4152-A293-88B948BA4898}" srcId="{4044BA9E-38AB-46A9-9594-C7E532244650}" destId="{F66901AA-0212-4756-AB8D-108A367BE02B}" srcOrd="2" destOrd="0" parTransId="{C3FB99BF-8CA1-4F96-865D-393245BB14D1}" sibTransId="{7DE23430-8EAC-41DC-916B-C897F5EA299B}"/>
    <dgm:cxn modelId="{6EC4AA3F-DEDD-43BA-A49E-C08E80758DE3}" type="presOf" srcId="{10C0C617-20C3-4F92-BA6A-F878B6D8892B}" destId="{8EAD4865-E4B5-488C-8297-BF9B60A0EC37}" srcOrd="0" destOrd="0" presId="urn:microsoft.com/office/officeart/2018/2/layout/IconVerticalSolidList"/>
    <dgm:cxn modelId="{0304BC41-9C54-4E44-8AFF-EBECE177A046}" type="presOf" srcId="{188610ED-BD9C-441A-967A-4B61DF07BFEB}" destId="{4FE9D690-3D03-40CC-B7A2-DB8204D64C88}" srcOrd="0" destOrd="0" presId="urn:microsoft.com/office/officeart/2018/2/layout/IconVerticalSolidList"/>
    <dgm:cxn modelId="{05670E48-850D-49FD-BF0D-2212B52393B5}" srcId="{4044BA9E-38AB-46A9-9594-C7E532244650}" destId="{10C0C617-20C3-4F92-BA6A-F878B6D8892B}" srcOrd="1" destOrd="0" parTransId="{142DA60A-F9DA-429B-BDBB-B9D22055435E}" sibTransId="{6BF08F91-07E8-4D6E-8D6E-CFAA989A6AD6}"/>
    <dgm:cxn modelId="{A42BA37F-F11F-44A5-9AE9-0EBC855A3360}" srcId="{4044BA9E-38AB-46A9-9594-C7E532244650}" destId="{DD708DCE-A5C6-466C-93EA-92F085DB6F67}" srcOrd="0" destOrd="0" parTransId="{E66B98E2-4363-4B28-BD80-8C54476305BB}" sibTransId="{9B80C4C8-BFF7-4889-857B-C9ECE504ECB8}"/>
    <dgm:cxn modelId="{4672078B-4ECF-4AC3-8D53-9B03C573B9CE}" type="presOf" srcId="{4044BA9E-38AB-46A9-9594-C7E532244650}" destId="{9E0A2694-6FEA-4655-A8A5-9B2BFE215681}" srcOrd="0" destOrd="0" presId="urn:microsoft.com/office/officeart/2018/2/layout/IconVerticalSolidList"/>
    <dgm:cxn modelId="{284BD995-2E01-406F-8E22-6DB29DB8A837}" srcId="{4044BA9E-38AB-46A9-9594-C7E532244650}" destId="{188610ED-BD9C-441A-967A-4B61DF07BFEB}" srcOrd="3" destOrd="0" parTransId="{67F5B688-8834-4D85-9E7D-85A4A0A680B7}" sibTransId="{9FA4B953-237A-4C23-AC40-19E7537C5E68}"/>
    <dgm:cxn modelId="{2FEF95AD-B39B-4944-B333-E4071CE2B3B7}" type="presOf" srcId="{DD708DCE-A5C6-466C-93EA-92F085DB6F67}" destId="{B6CDB612-A089-4D93-A48D-D09AF787CAE2}" srcOrd="0" destOrd="0" presId="urn:microsoft.com/office/officeart/2018/2/layout/IconVerticalSolidList"/>
    <dgm:cxn modelId="{CE5655D8-EB70-4FD5-A7B8-76F982953588}" type="presOf" srcId="{F66901AA-0212-4756-AB8D-108A367BE02B}" destId="{94B9027C-80DD-4A34-BBE8-49614EAFDCAF}" srcOrd="0" destOrd="0" presId="urn:microsoft.com/office/officeart/2018/2/layout/IconVerticalSolidList"/>
    <dgm:cxn modelId="{51430BE4-7098-437C-9A3C-F71103E8BD55}" type="presParOf" srcId="{9E0A2694-6FEA-4655-A8A5-9B2BFE215681}" destId="{5BCFD805-BE11-436D-8090-136EB99B1924}" srcOrd="0" destOrd="0" presId="urn:microsoft.com/office/officeart/2018/2/layout/IconVerticalSolidList"/>
    <dgm:cxn modelId="{F105914D-4FDE-430B-BCE0-E48177DAB24E}" type="presParOf" srcId="{5BCFD805-BE11-436D-8090-136EB99B1924}" destId="{45D1D4AA-FBFE-493C-A9DC-C00409FC8544}" srcOrd="0" destOrd="0" presId="urn:microsoft.com/office/officeart/2018/2/layout/IconVerticalSolidList"/>
    <dgm:cxn modelId="{A13ABC2D-3069-4561-9000-4C79C038DE1A}" type="presParOf" srcId="{5BCFD805-BE11-436D-8090-136EB99B1924}" destId="{8AFBB6D4-1184-449E-A86D-748D8295C11D}" srcOrd="1" destOrd="0" presId="urn:microsoft.com/office/officeart/2018/2/layout/IconVerticalSolidList"/>
    <dgm:cxn modelId="{F5C817AE-BC28-4F3C-B381-423C34BA4366}" type="presParOf" srcId="{5BCFD805-BE11-436D-8090-136EB99B1924}" destId="{DDA46C28-543E-499F-A4A0-CA693E4CF157}" srcOrd="2" destOrd="0" presId="urn:microsoft.com/office/officeart/2018/2/layout/IconVerticalSolidList"/>
    <dgm:cxn modelId="{4ABD45B9-A621-4101-AA46-4C32A73CC6C4}" type="presParOf" srcId="{5BCFD805-BE11-436D-8090-136EB99B1924}" destId="{B6CDB612-A089-4D93-A48D-D09AF787CAE2}" srcOrd="3" destOrd="0" presId="urn:microsoft.com/office/officeart/2018/2/layout/IconVerticalSolidList"/>
    <dgm:cxn modelId="{DBF47F34-B2A8-499A-BB20-358A621046B6}" type="presParOf" srcId="{9E0A2694-6FEA-4655-A8A5-9B2BFE215681}" destId="{A9449911-2156-489C-9FCE-D69B71EFFE55}" srcOrd="1" destOrd="0" presId="urn:microsoft.com/office/officeart/2018/2/layout/IconVerticalSolidList"/>
    <dgm:cxn modelId="{A7C24673-AE4A-4AA6-8A87-962BA3C4B0C6}" type="presParOf" srcId="{9E0A2694-6FEA-4655-A8A5-9B2BFE215681}" destId="{422F2AB6-DCB7-4549-AE44-EBC41005D942}" srcOrd="2" destOrd="0" presId="urn:microsoft.com/office/officeart/2018/2/layout/IconVerticalSolidList"/>
    <dgm:cxn modelId="{FA23C12E-F02B-48BD-A8D5-3788D8630AA2}" type="presParOf" srcId="{422F2AB6-DCB7-4549-AE44-EBC41005D942}" destId="{B73F0C10-4807-4485-9171-62F6136E32F7}" srcOrd="0" destOrd="0" presId="urn:microsoft.com/office/officeart/2018/2/layout/IconVerticalSolidList"/>
    <dgm:cxn modelId="{E43BC0BF-9459-47A0-8683-7A3FFF3ADEC2}" type="presParOf" srcId="{422F2AB6-DCB7-4549-AE44-EBC41005D942}" destId="{92AEAC52-9443-4035-906A-72EFB09D40CB}" srcOrd="1" destOrd="0" presId="urn:microsoft.com/office/officeart/2018/2/layout/IconVerticalSolidList"/>
    <dgm:cxn modelId="{80B57A8E-2953-4B51-AED8-E6A9FB1330A0}" type="presParOf" srcId="{422F2AB6-DCB7-4549-AE44-EBC41005D942}" destId="{DB19C143-DB50-4E21-9EFB-213F41FE4056}" srcOrd="2" destOrd="0" presId="urn:microsoft.com/office/officeart/2018/2/layout/IconVerticalSolidList"/>
    <dgm:cxn modelId="{8A59E3E9-5966-4224-A6D4-06BB28C08E8E}" type="presParOf" srcId="{422F2AB6-DCB7-4549-AE44-EBC41005D942}" destId="{8EAD4865-E4B5-488C-8297-BF9B60A0EC37}" srcOrd="3" destOrd="0" presId="urn:microsoft.com/office/officeart/2018/2/layout/IconVerticalSolidList"/>
    <dgm:cxn modelId="{B1E3E9F5-3B8B-443C-9BFA-362F9B7EAA4E}" type="presParOf" srcId="{9E0A2694-6FEA-4655-A8A5-9B2BFE215681}" destId="{F2206A6E-48D6-497A-821D-F97B1F920019}" srcOrd="3" destOrd="0" presId="urn:microsoft.com/office/officeart/2018/2/layout/IconVerticalSolidList"/>
    <dgm:cxn modelId="{516C2337-6E55-4B61-8A49-9F914635840A}" type="presParOf" srcId="{9E0A2694-6FEA-4655-A8A5-9B2BFE215681}" destId="{A7BD4F9D-6A0E-4839-BB18-27F1A025C589}" srcOrd="4" destOrd="0" presId="urn:microsoft.com/office/officeart/2018/2/layout/IconVerticalSolidList"/>
    <dgm:cxn modelId="{06288D2C-9994-43D0-9951-C073F9CB4D41}" type="presParOf" srcId="{A7BD4F9D-6A0E-4839-BB18-27F1A025C589}" destId="{D17835B6-183B-48BD-93E2-F7CC0D833586}" srcOrd="0" destOrd="0" presId="urn:microsoft.com/office/officeart/2018/2/layout/IconVerticalSolidList"/>
    <dgm:cxn modelId="{0B503BA7-4758-4CDA-986D-2DC5DD966698}" type="presParOf" srcId="{A7BD4F9D-6A0E-4839-BB18-27F1A025C589}" destId="{958D32C0-55C9-493B-85B4-D9F1E7D4BAE3}" srcOrd="1" destOrd="0" presId="urn:microsoft.com/office/officeart/2018/2/layout/IconVerticalSolidList"/>
    <dgm:cxn modelId="{BCB050F8-0CC0-4965-A651-731ABFCAFBA0}" type="presParOf" srcId="{A7BD4F9D-6A0E-4839-BB18-27F1A025C589}" destId="{34A8D6B1-1983-42F7-9E72-AFE73D081617}" srcOrd="2" destOrd="0" presId="urn:microsoft.com/office/officeart/2018/2/layout/IconVerticalSolidList"/>
    <dgm:cxn modelId="{9737B127-CFEB-46E9-83A1-91569679F5DD}" type="presParOf" srcId="{A7BD4F9D-6A0E-4839-BB18-27F1A025C589}" destId="{94B9027C-80DD-4A34-BBE8-49614EAFDCAF}" srcOrd="3" destOrd="0" presId="urn:microsoft.com/office/officeart/2018/2/layout/IconVerticalSolidList"/>
    <dgm:cxn modelId="{387A783B-784A-4D29-A0E6-1B717A535D49}" type="presParOf" srcId="{9E0A2694-6FEA-4655-A8A5-9B2BFE215681}" destId="{F13D3056-C22A-4E61-B152-55190E639971}" srcOrd="5" destOrd="0" presId="urn:microsoft.com/office/officeart/2018/2/layout/IconVerticalSolidList"/>
    <dgm:cxn modelId="{23DB1D2C-817D-4D4E-BFB2-81ED6833AB87}" type="presParOf" srcId="{9E0A2694-6FEA-4655-A8A5-9B2BFE215681}" destId="{EAD5F22B-9CFA-45AF-8AFF-9C3797C1822A}" srcOrd="6" destOrd="0" presId="urn:microsoft.com/office/officeart/2018/2/layout/IconVerticalSolidList"/>
    <dgm:cxn modelId="{529C135B-1B99-4D96-A264-203C896E9192}" type="presParOf" srcId="{EAD5F22B-9CFA-45AF-8AFF-9C3797C1822A}" destId="{C59DB929-7B81-4D26-B354-999EBB9F9DD5}" srcOrd="0" destOrd="0" presId="urn:microsoft.com/office/officeart/2018/2/layout/IconVerticalSolidList"/>
    <dgm:cxn modelId="{CA74A9B3-5018-468E-92EE-C632B52DE1A4}" type="presParOf" srcId="{EAD5F22B-9CFA-45AF-8AFF-9C3797C1822A}" destId="{0BA3A326-4859-486C-A44B-5517F07653F7}" srcOrd="1" destOrd="0" presId="urn:microsoft.com/office/officeart/2018/2/layout/IconVerticalSolidList"/>
    <dgm:cxn modelId="{BEFAE54A-7F68-4B00-A632-F7C7CA8CBF35}" type="presParOf" srcId="{EAD5F22B-9CFA-45AF-8AFF-9C3797C1822A}" destId="{3699BECA-CBCE-4226-83AE-86FEC9CFF209}" srcOrd="2" destOrd="0" presId="urn:microsoft.com/office/officeart/2018/2/layout/IconVerticalSolidList"/>
    <dgm:cxn modelId="{EB111DA1-4DC3-49D8-ADB9-BA4820EF0DE3}" type="presParOf" srcId="{EAD5F22B-9CFA-45AF-8AFF-9C3797C1822A}" destId="{4FE9D690-3D03-40CC-B7A2-DB8204D64C8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D5FAE-A289-CB40-821A-72E09E29B1EA}">
      <dsp:nvSpPr>
        <dsp:cNvPr id="0" name=""/>
        <dsp:cNvSpPr/>
      </dsp:nvSpPr>
      <dsp:spPr>
        <a:xfrm>
          <a:off x="252061" y="2124"/>
          <a:ext cx="2634599" cy="1317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Dataset</a:t>
          </a:r>
          <a:r>
            <a:rPr lang="en-US" sz="1800" kern="1200" dirty="0"/>
            <a:t>: CIFAR-10 with 60,000 color images(32x32, 10 classes)</a:t>
          </a:r>
        </a:p>
      </dsp:txBody>
      <dsp:txXfrm>
        <a:off x="290643" y="40706"/>
        <a:ext cx="2557435" cy="1240135"/>
      </dsp:txXfrm>
    </dsp:sp>
    <dsp:sp modelId="{018DC28E-3942-524B-A2EC-77BC5D99E159}">
      <dsp:nvSpPr>
        <dsp:cNvPr id="0" name=""/>
        <dsp:cNvSpPr/>
      </dsp:nvSpPr>
      <dsp:spPr>
        <a:xfrm>
          <a:off x="252061" y="1517019"/>
          <a:ext cx="2634599" cy="1317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Splitting</a:t>
          </a:r>
          <a:r>
            <a:rPr lang="en-US" sz="1800" kern="1200"/>
            <a:t>: </a:t>
          </a:r>
        </a:p>
      </dsp:txBody>
      <dsp:txXfrm>
        <a:off x="290643" y="1555601"/>
        <a:ext cx="2557435" cy="1240135"/>
      </dsp:txXfrm>
    </dsp:sp>
    <dsp:sp modelId="{00BDF067-01C2-1041-9FE7-6408166DD5F4}">
      <dsp:nvSpPr>
        <dsp:cNvPr id="0" name=""/>
        <dsp:cNvSpPr/>
      </dsp:nvSpPr>
      <dsp:spPr>
        <a:xfrm rot="19457599">
          <a:off x="2764676" y="1769699"/>
          <a:ext cx="1297807" cy="54492"/>
        </a:xfrm>
        <a:custGeom>
          <a:avLst/>
          <a:gdLst/>
          <a:ahLst/>
          <a:cxnLst/>
          <a:rect l="0" t="0" r="0" b="0"/>
          <a:pathLst>
            <a:path>
              <a:moveTo>
                <a:pt x="0" y="27246"/>
              </a:moveTo>
              <a:lnTo>
                <a:pt x="1297807" y="27246"/>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1135" y="1764500"/>
        <a:ext cx="64890" cy="64890"/>
      </dsp:txXfrm>
    </dsp:sp>
    <dsp:sp modelId="{993A702D-95D3-FD45-A7AF-7F0F3551EA96}">
      <dsp:nvSpPr>
        <dsp:cNvPr id="0" name=""/>
        <dsp:cNvSpPr/>
      </dsp:nvSpPr>
      <dsp:spPr>
        <a:xfrm>
          <a:off x="3940500" y="759571"/>
          <a:ext cx="2634599" cy="131729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Training: 50,000 images split into</a:t>
          </a:r>
        </a:p>
      </dsp:txBody>
      <dsp:txXfrm>
        <a:off x="3979082" y="798153"/>
        <a:ext cx="2557435" cy="1240135"/>
      </dsp:txXfrm>
    </dsp:sp>
    <dsp:sp modelId="{C61A119C-0ADB-824C-A1EC-8B4E4203FE59}">
      <dsp:nvSpPr>
        <dsp:cNvPr id="0" name=""/>
        <dsp:cNvSpPr/>
      </dsp:nvSpPr>
      <dsp:spPr>
        <a:xfrm rot="19457599">
          <a:off x="6453115" y="1012252"/>
          <a:ext cx="1297807" cy="54492"/>
        </a:xfrm>
        <a:custGeom>
          <a:avLst/>
          <a:gdLst/>
          <a:ahLst/>
          <a:cxnLst/>
          <a:rect l="0" t="0" r="0" b="0"/>
          <a:pathLst>
            <a:path>
              <a:moveTo>
                <a:pt x="0" y="27246"/>
              </a:moveTo>
              <a:lnTo>
                <a:pt x="1297807" y="272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69574" y="1007052"/>
        <a:ext cx="64890" cy="64890"/>
      </dsp:txXfrm>
    </dsp:sp>
    <dsp:sp modelId="{377E9076-CBF8-344C-8762-D44D26EF61F2}">
      <dsp:nvSpPr>
        <dsp:cNvPr id="0" name=""/>
        <dsp:cNvSpPr/>
      </dsp:nvSpPr>
      <dsp:spPr>
        <a:xfrm>
          <a:off x="7628939" y="2124"/>
          <a:ext cx="2634599" cy="13172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Train 45,000</a:t>
          </a:r>
        </a:p>
      </dsp:txBody>
      <dsp:txXfrm>
        <a:off x="7667521" y="40706"/>
        <a:ext cx="2557435" cy="1240135"/>
      </dsp:txXfrm>
    </dsp:sp>
    <dsp:sp modelId="{A33952AB-C44B-CA40-9578-D49BAEE3EED9}">
      <dsp:nvSpPr>
        <dsp:cNvPr id="0" name=""/>
        <dsp:cNvSpPr/>
      </dsp:nvSpPr>
      <dsp:spPr>
        <a:xfrm rot="2142401">
          <a:off x="6453115" y="1769699"/>
          <a:ext cx="1297807" cy="54492"/>
        </a:xfrm>
        <a:custGeom>
          <a:avLst/>
          <a:gdLst/>
          <a:ahLst/>
          <a:cxnLst/>
          <a:rect l="0" t="0" r="0" b="0"/>
          <a:pathLst>
            <a:path>
              <a:moveTo>
                <a:pt x="0" y="27246"/>
              </a:moveTo>
              <a:lnTo>
                <a:pt x="1297807" y="272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69574" y="1764500"/>
        <a:ext cx="64890" cy="64890"/>
      </dsp:txXfrm>
    </dsp:sp>
    <dsp:sp modelId="{9FF49F6E-30B1-7146-8600-8AF4426FC294}">
      <dsp:nvSpPr>
        <dsp:cNvPr id="0" name=""/>
        <dsp:cNvSpPr/>
      </dsp:nvSpPr>
      <dsp:spPr>
        <a:xfrm>
          <a:off x="7628939" y="1517019"/>
          <a:ext cx="2634599" cy="13172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Validation 5,000</a:t>
          </a:r>
        </a:p>
      </dsp:txBody>
      <dsp:txXfrm>
        <a:off x="7667521" y="1555601"/>
        <a:ext cx="2557435" cy="1240135"/>
      </dsp:txXfrm>
    </dsp:sp>
    <dsp:sp modelId="{18F081A7-DB5F-7D4A-A355-80431D03D68F}">
      <dsp:nvSpPr>
        <dsp:cNvPr id="0" name=""/>
        <dsp:cNvSpPr/>
      </dsp:nvSpPr>
      <dsp:spPr>
        <a:xfrm rot="2142401">
          <a:off x="2764676" y="2527146"/>
          <a:ext cx="1297807" cy="54492"/>
        </a:xfrm>
        <a:custGeom>
          <a:avLst/>
          <a:gdLst/>
          <a:ahLst/>
          <a:cxnLst/>
          <a:rect l="0" t="0" r="0" b="0"/>
          <a:pathLst>
            <a:path>
              <a:moveTo>
                <a:pt x="0" y="27246"/>
              </a:moveTo>
              <a:lnTo>
                <a:pt x="1297807" y="27246"/>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1135" y="2521947"/>
        <a:ext cx="64890" cy="64890"/>
      </dsp:txXfrm>
    </dsp:sp>
    <dsp:sp modelId="{F90C3B8D-A312-2A42-8E28-0139495BC06C}">
      <dsp:nvSpPr>
        <dsp:cNvPr id="0" name=""/>
        <dsp:cNvSpPr/>
      </dsp:nvSpPr>
      <dsp:spPr>
        <a:xfrm>
          <a:off x="3940500" y="2274466"/>
          <a:ext cx="2634599" cy="131729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Test: 10,000 images</a:t>
          </a:r>
        </a:p>
      </dsp:txBody>
      <dsp:txXfrm>
        <a:off x="3979082" y="2313048"/>
        <a:ext cx="2557435" cy="1240135"/>
      </dsp:txXfrm>
    </dsp:sp>
    <dsp:sp modelId="{9E25BF6C-A0CC-5146-A49F-D05CFAEB8373}">
      <dsp:nvSpPr>
        <dsp:cNvPr id="0" name=""/>
        <dsp:cNvSpPr/>
      </dsp:nvSpPr>
      <dsp:spPr>
        <a:xfrm>
          <a:off x="252061" y="3031913"/>
          <a:ext cx="2634599" cy="1317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Class Distribution</a:t>
          </a:r>
          <a:r>
            <a:rPr lang="en-US" sz="1800" kern="1200"/>
            <a:t>: train &amp; test sets uniformly distributed across 10 labels (see bar chart)</a:t>
          </a:r>
        </a:p>
      </dsp:txBody>
      <dsp:txXfrm>
        <a:off x="290643" y="3070495"/>
        <a:ext cx="2557435" cy="1240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3C2B7-31B9-C44C-B931-E7253D2C2FE3}">
      <dsp:nvSpPr>
        <dsp:cNvPr id="0" name=""/>
        <dsp:cNvSpPr/>
      </dsp:nvSpPr>
      <dsp:spPr>
        <a:xfrm>
          <a:off x="4275" y="880317"/>
          <a:ext cx="1277776" cy="7666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CIFAR-10 Images</a:t>
          </a:r>
        </a:p>
      </dsp:txBody>
      <dsp:txXfrm>
        <a:off x="26730" y="902772"/>
        <a:ext cx="1232866" cy="721755"/>
      </dsp:txXfrm>
    </dsp:sp>
    <dsp:sp modelId="{6FAE93C8-BDF8-6347-8B63-926F44A63BB0}">
      <dsp:nvSpPr>
        <dsp:cNvPr id="0" name=""/>
        <dsp:cNvSpPr/>
      </dsp:nvSpPr>
      <dsp:spPr>
        <a:xfrm>
          <a:off x="1409828" y="1105205"/>
          <a:ext cx="270888" cy="31688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09828" y="1168583"/>
        <a:ext cx="189622" cy="190132"/>
      </dsp:txXfrm>
    </dsp:sp>
    <dsp:sp modelId="{69809FCB-AF5D-F746-AB2E-A7C4074BC2B9}">
      <dsp:nvSpPr>
        <dsp:cNvPr id="0" name=""/>
        <dsp:cNvSpPr/>
      </dsp:nvSpPr>
      <dsp:spPr>
        <a:xfrm>
          <a:off x="1793161" y="880317"/>
          <a:ext cx="1277776" cy="76666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CNN Model</a:t>
          </a:r>
        </a:p>
      </dsp:txBody>
      <dsp:txXfrm>
        <a:off x="1815616" y="902772"/>
        <a:ext cx="1232866" cy="721755"/>
      </dsp:txXfrm>
    </dsp:sp>
    <dsp:sp modelId="{6841E769-CC56-974F-AF56-0FD407E406B5}">
      <dsp:nvSpPr>
        <dsp:cNvPr id="0" name=""/>
        <dsp:cNvSpPr/>
      </dsp:nvSpPr>
      <dsp:spPr>
        <a:xfrm>
          <a:off x="3198715" y="1105205"/>
          <a:ext cx="270888" cy="31688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98715" y="1168583"/>
        <a:ext cx="189622" cy="190132"/>
      </dsp:txXfrm>
    </dsp:sp>
    <dsp:sp modelId="{DB899A9B-BC5B-1541-96ED-75A86A7EB97F}">
      <dsp:nvSpPr>
        <dsp:cNvPr id="0" name=""/>
        <dsp:cNvSpPr/>
      </dsp:nvSpPr>
      <dsp:spPr>
        <a:xfrm>
          <a:off x="3582048" y="880317"/>
          <a:ext cx="1277776" cy="766665"/>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Class</a:t>
          </a:r>
        </a:p>
        <a:p>
          <a:pPr marL="0" lvl="0" indent="0" algn="ctr" defTabSz="755650">
            <a:lnSpc>
              <a:spcPct val="90000"/>
            </a:lnSpc>
            <a:spcBef>
              <a:spcPct val="0"/>
            </a:spcBef>
            <a:spcAft>
              <a:spcPct val="35000"/>
            </a:spcAft>
            <a:buNone/>
          </a:pPr>
          <a:r>
            <a:rPr lang="en-US" sz="1700" kern="1200" dirty="0"/>
            <a:t>Predictions</a:t>
          </a:r>
        </a:p>
      </dsp:txBody>
      <dsp:txXfrm>
        <a:off x="3604503" y="902772"/>
        <a:ext cx="1232866" cy="721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2C099-9287-D947-8865-2605853B3B81}">
      <dsp:nvSpPr>
        <dsp:cNvPr id="0" name=""/>
        <dsp:cNvSpPr/>
      </dsp:nvSpPr>
      <dsp:spPr>
        <a:xfrm>
          <a:off x="4676" y="875721"/>
          <a:ext cx="1397880" cy="9959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CIFAR-10 Images</a:t>
          </a:r>
        </a:p>
      </dsp:txBody>
      <dsp:txXfrm>
        <a:off x="33848" y="904893"/>
        <a:ext cx="1339536" cy="937645"/>
      </dsp:txXfrm>
    </dsp:sp>
    <dsp:sp modelId="{DB5FBBC7-0613-C84E-9405-661B56C0BAE9}">
      <dsp:nvSpPr>
        <dsp:cNvPr id="0" name=""/>
        <dsp:cNvSpPr/>
      </dsp:nvSpPr>
      <dsp:spPr>
        <a:xfrm>
          <a:off x="1542345" y="1200379"/>
          <a:ext cx="296350" cy="3466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42345" y="1269714"/>
        <a:ext cx="207445" cy="208004"/>
      </dsp:txXfrm>
    </dsp:sp>
    <dsp:sp modelId="{B28F089B-D20F-0948-83C6-BAAE5A59A9B6}">
      <dsp:nvSpPr>
        <dsp:cNvPr id="0" name=""/>
        <dsp:cNvSpPr/>
      </dsp:nvSpPr>
      <dsp:spPr>
        <a:xfrm>
          <a:off x="1961709" y="875721"/>
          <a:ext cx="1397880" cy="9959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MobilenetV2</a:t>
          </a:r>
        </a:p>
        <a:p>
          <a:pPr marL="0" lvl="0" indent="0" algn="ctr" defTabSz="755650">
            <a:lnSpc>
              <a:spcPct val="90000"/>
            </a:lnSpc>
            <a:spcBef>
              <a:spcPct val="0"/>
            </a:spcBef>
            <a:spcAft>
              <a:spcPct val="35000"/>
            </a:spcAft>
            <a:buNone/>
          </a:pPr>
          <a:r>
            <a:rPr lang="en-US" sz="1700" kern="1200" dirty="0"/>
            <a:t>Transfer learning</a:t>
          </a:r>
        </a:p>
      </dsp:txBody>
      <dsp:txXfrm>
        <a:off x="1990881" y="904893"/>
        <a:ext cx="1339536" cy="937645"/>
      </dsp:txXfrm>
    </dsp:sp>
    <dsp:sp modelId="{EAAEC08F-6670-B447-BEAB-4F6C762955D0}">
      <dsp:nvSpPr>
        <dsp:cNvPr id="0" name=""/>
        <dsp:cNvSpPr/>
      </dsp:nvSpPr>
      <dsp:spPr>
        <a:xfrm>
          <a:off x="3499378" y="1200379"/>
          <a:ext cx="296350" cy="34667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99378" y="1269714"/>
        <a:ext cx="207445" cy="208004"/>
      </dsp:txXfrm>
    </dsp:sp>
    <dsp:sp modelId="{A0C6E2B4-B3EC-7443-9FA5-0894ECCAEF66}">
      <dsp:nvSpPr>
        <dsp:cNvPr id="0" name=""/>
        <dsp:cNvSpPr/>
      </dsp:nvSpPr>
      <dsp:spPr>
        <a:xfrm>
          <a:off x="3918742" y="875721"/>
          <a:ext cx="1397880" cy="995989"/>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Class</a:t>
          </a:r>
        </a:p>
        <a:p>
          <a:pPr marL="0" lvl="0" indent="0" algn="ctr" defTabSz="755650">
            <a:lnSpc>
              <a:spcPct val="90000"/>
            </a:lnSpc>
            <a:spcBef>
              <a:spcPct val="0"/>
            </a:spcBef>
            <a:spcAft>
              <a:spcPct val="35000"/>
            </a:spcAft>
            <a:buNone/>
          </a:pPr>
          <a:r>
            <a:rPr lang="en-US" sz="1700" kern="1200" dirty="0"/>
            <a:t>Predictions</a:t>
          </a:r>
        </a:p>
      </dsp:txBody>
      <dsp:txXfrm>
        <a:off x="3947914" y="904893"/>
        <a:ext cx="1339536" cy="937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1D4AA-FBFE-493C-A9DC-C00409FC8544}">
      <dsp:nvSpPr>
        <dsp:cNvPr id="0" name=""/>
        <dsp:cNvSpPr/>
      </dsp:nvSpPr>
      <dsp:spPr>
        <a:xfrm>
          <a:off x="0" y="2213"/>
          <a:ext cx="8801100" cy="11220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BB6D4-1184-449E-A86D-748D8295C11D}">
      <dsp:nvSpPr>
        <dsp:cNvPr id="0" name=""/>
        <dsp:cNvSpPr/>
      </dsp:nvSpPr>
      <dsp:spPr>
        <a:xfrm>
          <a:off x="339409" y="254667"/>
          <a:ext cx="617108" cy="6171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CDB612-A089-4D93-A48D-D09AF787CAE2}">
      <dsp:nvSpPr>
        <dsp:cNvPr id="0" name=""/>
        <dsp:cNvSpPr/>
      </dsp:nvSpPr>
      <dsp:spPr>
        <a:xfrm>
          <a:off x="1295927" y="2213"/>
          <a:ext cx="75051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622300">
            <a:lnSpc>
              <a:spcPct val="100000"/>
            </a:lnSpc>
            <a:spcBef>
              <a:spcPct val="0"/>
            </a:spcBef>
            <a:spcAft>
              <a:spcPct val="35000"/>
            </a:spcAft>
            <a:buNone/>
          </a:pPr>
          <a:r>
            <a:rPr lang="en-CA" sz="1400" b="1" kern="1200" dirty="0"/>
            <a:t>Techniques Used:</a:t>
          </a:r>
          <a:r>
            <a:rPr lang="en-CA" sz="1400" kern="1200" dirty="0"/>
            <a:t> Random horizontal flips, small rotations (~±15°), and zooms applied to training images each epoch. No augmentation on validation/test data.</a:t>
          </a:r>
          <a:endParaRPr lang="en-US" sz="1400" kern="1200" dirty="0"/>
        </a:p>
      </dsp:txBody>
      <dsp:txXfrm>
        <a:off x="1295927" y="2213"/>
        <a:ext cx="7505172" cy="1122015"/>
      </dsp:txXfrm>
    </dsp:sp>
    <dsp:sp modelId="{B73F0C10-4807-4485-9171-62F6136E32F7}">
      <dsp:nvSpPr>
        <dsp:cNvPr id="0" name=""/>
        <dsp:cNvSpPr/>
      </dsp:nvSpPr>
      <dsp:spPr>
        <a:xfrm>
          <a:off x="0" y="1404732"/>
          <a:ext cx="8801100" cy="11220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EAC52-9443-4035-906A-72EFB09D40CB}">
      <dsp:nvSpPr>
        <dsp:cNvPr id="0" name=""/>
        <dsp:cNvSpPr/>
      </dsp:nvSpPr>
      <dsp:spPr>
        <a:xfrm>
          <a:off x="339409" y="1657186"/>
          <a:ext cx="617108" cy="6171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4865-E4B5-488C-8297-BF9B60A0EC37}">
      <dsp:nvSpPr>
        <dsp:cNvPr id="0" name=""/>
        <dsp:cNvSpPr/>
      </dsp:nvSpPr>
      <dsp:spPr>
        <a:xfrm>
          <a:off x="1295927" y="1404732"/>
          <a:ext cx="75051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622300">
            <a:lnSpc>
              <a:spcPct val="100000"/>
            </a:lnSpc>
            <a:spcBef>
              <a:spcPct val="0"/>
            </a:spcBef>
            <a:spcAft>
              <a:spcPct val="35000"/>
            </a:spcAft>
            <a:buNone/>
          </a:pPr>
          <a:r>
            <a:rPr lang="en-CA" sz="1400" b="1" kern="1200" dirty="0"/>
            <a:t>Purpose:</a:t>
          </a:r>
          <a:r>
            <a:rPr lang="en-CA" sz="1400" kern="1200" dirty="0"/>
            <a:t> Augmentation artificially expands data variety and helps the model generalise better by learning from realistic variations and helps reduce overfitting by preventing the model from memorising exact training samples (Goodfellow, Bengio &amp; Courville, 2016).</a:t>
          </a:r>
          <a:endParaRPr lang="en-US" sz="1400" kern="1200" dirty="0"/>
        </a:p>
      </dsp:txBody>
      <dsp:txXfrm>
        <a:off x="1295927" y="1404732"/>
        <a:ext cx="7505172" cy="1122015"/>
      </dsp:txXfrm>
    </dsp:sp>
    <dsp:sp modelId="{D17835B6-183B-48BD-93E2-F7CC0D833586}">
      <dsp:nvSpPr>
        <dsp:cNvPr id="0" name=""/>
        <dsp:cNvSpPr/>
      </dsp:nvSpPr>
      <dsp:spPr>
        <a:xfrm>
          <a:off x="0" y="2807251"/>
          <a:ext cx="8801100" cy="11220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D32C0-55C9-493B-85B4-D9F1E7D4BAE3}">
      <dsp:nvSpPr>
        <dsp:cNvPr id="0" name=""/>
        <dsp:cNvSpPr/>
      </dsp:nvSpPr>
      <dsp:spPr>
        <a:xfrm>
          <a:off x="339409" y="3059705"/>
          <a:ext cx="617108" cy="6171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9027C-80DD-4A34-BBE8-49614EAFDCAF}">
      <dsp:nvSpPr>
        <dsp:cNvPr id="0" name=""/>
        <dsp:cNvSpPr/>
      </dsp:nvSpPr>
      <dsp:spPr>
        <a:xfrm>
          <a:off x="1295927" y="2807251"/>
          <a:ext cx="75051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622300">
            <a:lnSpc>
              <a:spcPct val="100000"/>
            </a:lnSpc>
            <a:spcBef>
              <a:spcPct val="0"/>
            </a:spcBef>
            <a:spcAft>
              <a:spcPct val="35000"/>
            </a:spcAft>
            <a:buNone/>
          </a:pPr>
          <a:r>
            <a:rPr lang="en-CA" sz="1400" b="1" kern="1200" dirty="0"/>
            <a:t>Impact:</a:t>
          </a:r>
          <a:r>
            <a:rPr lang="en-CA" sz="1400" kern="1200" dirty="0"/>
            <a:t> The </a:t>
          </a:r>
          <a:r>
            <a:rPr lang="en-CA" sz="1400" b="1" kern="1200" dirty="0"/>
            <a:t>CNN trained from scratch</a:t>
          </a:r>
          <a:r>
            <a:rPr lang="en-CA" sz="1400" kern="1200" dirty="0"/>
            <a:t> didn’t show much of an improvement after augmentation(*</a:t>
          </a:r>
          <a:r>
            <a:rPr lang="en-CA" sz="1400" b="1" kern="1200" dirty="0"/>
            <a:t>see note</a:t>
          </a:r>
          <a:r>
            <a:rPr lang="en-CA" sz="1400" kern="1200" dirty="0"/>
            <a:t>). However, the </a:t>
          </a:r>
          <a:r>
            <a:rPr lang="en-CA" sz="1400" b="1" kern="1200" dirty="0"/>
            <a:t>MobileNetV2 model</a:t>
          </a:r>
          <a:r>
            <a:rPr lang="en-CA" sz="1400" kern="1200" dirty="0"/>
            <a:t> — already pre-trained on large-scale data — still benefited from fine-tuning on augmented images, further improving generalisation (LeCun, Bengio &amp; Hinton, 2015)</a:t>
          </a:r>
          <a:endParaRPr lang="en-US" sz="1400" kern="1200" dirty="0"/>
        </a:p>
      </dsp:txBody>
      <dsp:txXfrm>
        <a:off x="1295927" y="2807251"/>
        <a:ext cx="7505172" cy="1122015"/>
      </dsp:txXfrm>
    </dsp:sp>
    <dsp:sp modelId="{C59DB929-7B81-4D26-B354-999EBB9F9DD5}">
      <dsp:nvSpPr>
        <dsp:cNvPr id="0" name=""/>
        <dsp:cNvSpPr/>
      </dsp:nvSpPr>
      <dsp:spPr>
        <a:xfrm>
          <a:off x="0" y="4209770"/>
          <a:ext cx="8801100" cy="11220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3A326-4859-486C-A44B-5517F07653F7}">
      <dsp:nvSpPr>
        <dsp:cNvPr id="0" name=""/>
        <dsp:cNvSpPr/>
      </dsp:nvSpPr>
      <dsp:spPr>
        <a:xfrm>
          <a:off x="339409" y="4462224"/>
          <a:ext cx="617108" cy="6171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E9D690-3D03-40CC-B7A2-DB8204D64C88}">
      <dsp:nvSpPr>
        <dsp:cNvPr id="0" name=""/>
        <dsp:cNvSpPr/>
      </dsp:nvSpPr>
      <dsp:spPr>
        <a:xfrm>
          <a:off x="1295927" y="4209770"/>
          <a:ext cx="7505172" cy="112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747" tIns="118747" rIns="118747" bIns="118747" numCol="1" spcCol="1270" anchor="ctr" anchorCtr="0">
          <a:noAutofit/>
        </a:bodyPr>
        <a:lstStyle/>
        <a:p>
          <a:pPr marL="0" lvl="0" indent="0" algn="l" defTabSz="622300">
            <a:lnSpc>
              <a:spcPct val="100000"/>
            </a:lnSpc>
            <a:spcBef>
              <a:spcPct val="0"/>
            </a:spcBef>
            <a:spcAft>
              <a:spcPct val="35000"/>
            </a:spcAft>
            <a:buNone/>
          </a:pPr>
          <a:r>
            <a:rPr lang="en-CA" sz="1400" b="1" kern="1200" dirty="0"/>
            <a:t>Implementation:</a:t>
          </a:r>
          <a:r>
            <a:rPr lang="en-CA" sz="1400" kern="1200" dirty="0"/>
            <a:t> Augmentation was applied in real-time using </a:t>
          </a:r>
          <a:r>
            <a:rPr lang="en-CA" sz="1400" kern="1200" dirty="0" err="1"/>
            <a:t>Keras</a:t>
          </a:r>
          <a:r>
            <a:rPr lang="en-CA" sz="1400" kern="1200" dirty="0"/>
            <a:t>’ TensorFlow’s preprocessing layers. Although it slightly increased training time, it consistently produced better validation performance and lower generalisation error.</a:t>
          </a:r>
          <a:endParaRPr lang="en-US" sz="1400" kern="1200" dirty="0"/>
        </a:p>
      </dsp:txBody>
      <dsp:txXfrm>
        <a:off x="1295927" y="4209770"/>
        <a:ext cx="7505172" cy="11220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BE066-E069-5545-8BE0-980528F6BDA4}"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8AC37-9A10-A244-BB8F-1D52EAFFA2FD}" type="slidenum">
              <a:rPr lang="en-US" smtClean="0"/>
              <a:t>‹#›</a:t>
            </a:fld>
            <a:endParaRPr lang="en-US"/>
          </a:p>
        </p:txBody>
      </p:sp>
    </p:spTree>
    <p:extLst>
      <p:ext uri="{BB962C8B-B14F-4D97-AF65-F5344CB8AC3E}">
        <p14:creationId xmlns:p14="http://schemas.microsoft.com/office/powerpoint/2010/main" val="80194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u="none" strike="noStrike" kern="1200" dirty="0">
                <a:solidFill>
                  <a:schemeClr val="tx1"/>
                </a:solidFill>
                <a:effectLst/>
                <a:latin typeface="+mn-lt"/>
                <a:ea typeface="+mn-ea"/>
                <a:cs typeface="+mn-cs"/>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err="1">
                <a:solidFill>
                  <a:schemeClr val="tx1"/>
                </a:solidFill>
                <a:effectLst/>
                <a:latin typeface="+mn-lt"/>
                <a:ea typeface="+mn-ea"/>
                <a:cs typeface="+mn-cs"/>
              </a:rPr>
              <a:t>Krizhevsky</a:t>
            </a:r>
            <a:r>
              <a:rPr lang="en-CA" sz="1200" b="0" i="0" u="none" strike="noStrike" kern="1200" dirty="0">
                <a:solidFill>
                  <a:schemeClr val="tx1"/>
                </a:solidFill>
                <a:effectLst/>
                <a:latin typeface="+mn-lt"/>
                <a:ea typeface="+mn-ea"/>
                <a:cs typeface="+mn-cs"/>
              </a:rPr>
              <a:t>, A., Nair, V. &amp; Hinton, G. (2009) Learning Multiple Layers of Features from Tiny Images. University of Toronto. Available at: https://</a:t>
            </a:r>
            <a:r>
              <a:rPr lang="en-CA" sz="1200" b="0" i="0" u="none" strike="noStrike" kern="1200" dirty="0" err="1">
                <a:solidFill>
                  <a:schemeClr val="tx1"/>
                </a:solidFill>
                <a:effectLst/>
                <a:latin typeface="+mn-lt"/>
                <a:ea typeface="+mn-ea"/>
                <a:cs typeface="+mn-cs"/>
              </a:rPr>
              <a:t>www.cs.toronto.edu</a:t>
            </a:r>
            <a:r>
              <a:rPr lang="en-CA" sz="1200" b="0" i="0" u="none" strike="noStrike" kern="1200" dirty="0">
                <a:solidFill>
                  <a:schemeClr val="tx1"/>
                </a:solidFill>
                <a:effectLst/>
                <a:latin typeface="+mn-lt"/>
                <a:ea typeface="+mn-ea"/>
                <a:cs typeface="+mn-cs"/>
              </a:rPr>
              <a:t>/~</a:t>
            </a:r>
            <a:r>
              <a:rPr lang="en-CA" sz="1200" b="0" i="0" u="none" strike="noStrike" kern="1200" dirty="0" err="1">
                <a:solidFill>
                  <a:schemeClr val="tx1"/>
                </a:solidFill>
                <a:effectLst/>
                <a:latin typeface="+mn-lt"/>
                <a:ea typeface="+mn-ea"/>
                <a:cs typeface="+mn-cs"/>
              </a:rPr>
              <a:t>kriz</a:t>
            </a:r>
            <a:r>
              <a:rPr lang="en-CA" sz="1200" b="0" i="0" u="none" strike="noStrike" kern="1200" dirty="0">
                <a:solidFill>
                  <a:schemeClr val="tx1"/>
                </a:solidFill>
                <a:effectLst/>
                <a:latin typeface="+mn-lt"/>
                <a:ea typeface="+mn-ea"/>
                <a:cs typeface="+mn-cs"/>
              </a:rPr>
              <a:t>/</a:t>
            </a:r>
            <a:r>
              <a:rPr lang="en-CA" sz="1200" b="0" i="0" u="none" strike="noStrike" kern="1200" dirty="0" err="1">
                <a:solidFill>
                  <a:schemeClr val="tx1"/>
                </a:solidFill>
                <a:effectLst/>
                <a:latin typeface="+mn-lt"/>
                <a:ea typeface="+mn-ea"/>
                <a:cs typeface="+mn-cs"/>
              </a:rPr>
              <a:t>cifar.html</a:t>
            </a:r>
            <a:r>
              <a:rPr lang="en-CA" sz="1200" b="0" i="0" u="none" strike="noStrike" kern="1200" dirty="0">
                <a:solidFill>
                  <a:schemeClr val="tx1"/>
                </a:solidFill>
                <a:effectLst/>
                <a:latin typeface="+mn-lt"/>
                <a:ea typeface="+mn-ea"/>
                <a:cs typeface="+mn-cs"/>
              </a:rPr>
              <a:t> (Accessed: 13 October 2025).</a:t>
            </a:r>
          </a:p>
          <a:p>
            <a:endParaRPr lang="en-US" dirty="0"/>
          </a:p>
        </p:txBody>
      </p:sp>
      <p:sp>
        <p:nvSpPr>
          <p:cNvPr id="4" name="Slide Number Placeholder 3"/>
          <p:cNvSpPr>
            <a:spLocks noGrp="1"/>
          </p:cNvSpPr>
          <p:nvPr>
            <p:ph type="sldNum" sz="quarter" idx="5"/>
          </p:nvPr>
        </p:nvSpPr>
        <p:spPr/>
        <p:txBody>
          <a:bodyPr/>
          <a:lstStyle/>
          <a:p>
            <a:fld id="{8CD8AC37-9A10-A244-BB8F-1D52EAFFA2FD}" type="slidenum">
              <a:rPr lang="en-US" smtClean="0"/>
              <a:t>2</a:t>
            </a:fld>
            <a:endParaRPr lang="en-US"/>
          </a:p>
        </p:txBody>
      </p:sp>
    </p:spTree>
    <p:extLst>
      <p:ext uri="{BB962C8B-B14F-4D97-AF65-F5344CB8AC3E}">
        <p14:creationId xmlns:p14="http://schemas.microsoft.com/office/powerpoint/2010/main" val="2004093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dirty="0">
                <a:solidFill>
                  <a:schemeClr val="tx1"/>
                </a:solidFill>
                <a:effectLst/>
                <a:latin typeface="+mn-lt"/>
                <a:ea typeface="+mn-ea"/>
                <a:cs typeface="+mn-cs"/>
              </a:rPr>
              <a:t>References:</a:t>
            </a:r>
          </a:p>
          <a:p>
            <a:endParaRPr lang="en-CA"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Goodfellow, I., Bengio, Y. &amp; Courville, A. (2016) </a:t>
            </a:r>
            <a:r>
              <a:rPr lang="en-CA" sz="1200" b="0" i="1" u="none" strike="noStrike" kern="1200" dirty="0">
                <a:solidFill>
                  <a:schemeClr val="tx1"/>
                </a:solidFill>
                <a:effectLst/>
                <a:latin typeface="+mn-lt"/>
                <a:ea typeface="+mn-ea"/>
                <a:cs typeface="+mn-cs"/>
              </a:rPr>
              <a:t>Deep Learning.</a:t>
            </a:r>
            <a:r>
              <a:rPr lang="en-CA" sz="1200" b="0" i="0" u="none" strike="noStrike" kern="1200" dirty="0">
                <a:solidFill>
                  <a:schemeClr val="tx1"/>
                </a:solidFill>
                <a:effectLst/>
                <a:latin typeface="+mn-lt"/>
                <a:ea typeface="+mn-ea"/>
                <a:cs typeface="+mn-cs"/>
              </a:rPr>
              <a:t> MIT Press.</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Howard, A.G. et al. (2017) </a:t>
            </a:r>
            <a:r>
              <a:rPr lang="en-CA" sz="1200" b="0" i="1" u="none" strike="noStrike" kern="1200" dirty="0" err="1">
                <a:solidFill>
                  <a:schemeClr val="tx1"/>
                </a:solidFill>
                <a:effectLst/>
                <a:latin typeface="+mn-lt"/>
                <a:ea typeface="+mn-ea"/>
                <a:cs typeface="+mn-cs"/>
              </a:rPr>
              <a:t>MobileNets</a:t>
            </a:r>
            <a:r>
              <a:rPr lang="en-CA" sz="1200" b="0" i="1" u="none" strike="noStrike" kern="1200" dirty="0">
                <a:solidFill>
                  <a:schemeClr val="tx1"/>
                </a:solidFill>
                <a:effectLst/>
                <a:latin typeface="+mn-lt"/>
                <a:ea typeface="+mn-ea"/>
                <a:cs typeface="+mn-cs"/>
              </a:rPr>
              <a:t>: Efficient Convolutional Neural Networks for Mobile Vision Applications.</a:t>
            </a:r>
            <a:r>
              <a:rPr lang="en-CA" sz="1200" b="0" i="0" u="none" strike="noStrike" kern="1200" dirty="0">
                <a:solidFill>
                  <a:schemeClr val="tx1"/>
                </a:solidFill>
                <a:effectLst/>
                <a:latin typeface="+mn-lt"/>
                <a:ea typeface="+mn-ea"/>
                <a:cs typeface="+mn-cs"/>
              </a:rPr>
              <a:t>arXiv:1704.04861.</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LeCun, Y., Bengio, Y. &amp; Hinton, G. (2015) ‘Deep Learning’, </a:t>
            </a:r>
            <a:r>
              <a:rPr lang="en-CA" sz="1200" b="0" i="1" u="none" strike="noStrike" kern="1200" dirty="0">
                <a:solidFill>
                  <a:schemeClr val="tx1"/>
                </a:solidFill>
                <a:effectLst/>
                <a:latin typeface="+mn-lt"/>
                <a:ea typeface="+mn-ea"/>
                <a:cs typeface="+mn-cs"/>
              </a:rPr>
              <a:t>Nature,</a:t>
            </a:r>
            <a:r>
              <a:rPr lang="en-CA" sz="1200" b="0" i="0" u="none" strike="noStrike" kern="1200" dirty="0">
                <a:solidFill>
                  <a:schemeClr val="tx1"/>
                </a:solidFill>
                <a:effectLst/>
                <a:latin typeface="+mn-lt"/>
                <a:ea typeface="+mn-ea"/>
                <a:cs typeface="+mn-cs"/>
              </a:rPr>
              <a:t> 521(7553), pp. 436–444.</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Shorten, C. &amp; </a:t>
            </a:r>
            <a:r>
              <a:rPr lang="en-CA" sz="1200" b="0" i="0" u="none" strike="noStrike" kern="1200" dirty="0" err="1">
                <a:solidFill>
                  <a:schemeClr val="tx1"/>
                </a:solidFill>
                <a:effectLst/>
                <a:latin typeface="+mn-lt"/>
                <a:ea typeface="+mn-ea"/>
                <a:cs typeface="+mn-cs"/>
              </a:rPr>
              <a:t>Khoshgoftaar</a:t>
            </a:r>
            <a:r>
              <a:rPr lang="en-CA" sz="1200" b="0" i="0" u="none" strike="noStrike" kern="1200" dirty="0">
                <a:solidFill>
                  <a:schemeClr val="tx1"/>
                </a:solidFill>
                <a:effectLst/>
                <a:latin typeface="+mn-lt"/>
                <a:ea typeface="+mn-ea"/>
                <a:cs typeface="+mn-cs"/>
              </a:rPr>
              <a:t>, T.M. (2019) ‘A survey on Image Data Augmentation for Deep Learning’, </a:t>
            </a:r>
            <a:r>
              <a:rPr lang="en-CA" sz="1200" b="0" i="1" u="none" strike="noStrike" kern="1200" dirty="0">
                <a:solidFill>
                  <a:schemeClr val="tx1"/>
                </a:solidFill>
                <a:effectLst/>
                <a:latin typeface="+mn-lt"/>
                <a:ea typeface="+mn-ea"/>
                <a:cs typeface="+mn-cs"/>
              </a:rPr>
              <a:t>Journal of Big Data,</a:t>
            </a:r>
            <a:r>
              <a:rPr lang="en-CA" sz="1200" b="0" i="0" u="none" strike="noStrike" kern="1200" dirty="0">
                <a:solidFill>
                  <a:schemeClr val="tx1"/>
                </a:solidFill>
                <a:effectLst/>
                <a:latin typeface="+mn-lt"/>
                <a:ea typeface="+mn-ea"/>
                <a:cs typeface="+mn-cs"/>
              </a:rPr>
              <a:t> 6(1):60.</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Kartik, K. et al. (2023) </a:t>
            </a:r>
            <a:r>
              <a:rPr lang="en-CA" sz="1200" b="0" i="1" u="none" strike="noStrike" kern="1200" dirty="0">
                <a:solidFill>
                  <a:schemeClr val="tx1"/>
                </a:solidFill>
                <a:effectLst/>
                <a:latin typeface="+mn-lt"/>
                <a:ea typeface="+mn-ea"/>
                <a:cs typeface="+mn-cs"/>
              </a:rPr>
              <a:t>Transfer Learning with CNNs in Small ML Datasets,</a:t>
            </a:r>
            <a:r>
              <a:rPr lang="en-CA" sz="1200" b="0" i="0" u="none" strike="noStrike" kern="1200" dirty="0">
                <a:solidFill>
                  <a:schemeClr val="tx1"/>
                </a:solidFill>
                <a:effectLst/>
                <a:latin typeface="+mn-lt"/>
                <a:ea typeface="+mn-ea"/>
                <a:cs typeface="+mn-cs"/>
              </a:rPr>
              <a:t> </a:t>
            </a:r>
            <a:r>
              <a:rPr lang="en-CA" sz="1200" b="0" i="1" u="none" strike="noStrike" kern="1200" dirty="0">
                <a:solidFill>
                  <a:schemeClr val="tx1"/>
                </a:solidFill>
                <a:effectLst/>
                <a:latin typeface="+mn-lt"/>
                <a:ea typeface="+mn-ea"/>
                <a:cs typeface="+mn-cs"/>
              </a:rPr>
              <a:t>IJTMRD,</a:t>
            </a:r>
            <a:r>
              <a:rPr lang="en-CA" sz="1200" b="0" i="0" u="none" strike="noStrike" kern="1200" dirty="0">
                <a:solidFill>
                  <a:schemeClr val="tx1"/>
                </a:solidFill>
                <a:effectLst/>
                <a:latin typeface="+mn-lt"/>
                <a:ea typeface="+mn-ea"/>
                <a:cs typeface="+mn-cs"/>
              </a:rPr>
              <a:t> 7(5), pp.1087–1099.</a:t>
            </a:r>
          </a:p>
          <a:p>
            <a:endParaRPr lang="en-US" dirty="0"/>
          </a:p>
        </p:txBody>
      </p:sp>
      <p:sp>
        <p:nvSpPr>
          <p:cNvPr id="4" name="Slide Number Placeholder 3"/>
          <p:cNvSpPr>
            <a:spLocks noGrp="1"/>
          </p:cNvSpPr>
          <p:nvPr>
            <p:ph type="sldNum" sz="quarter" idx="5"/>
          </p:nvPr>
        </p:nvSpPr>
        <p:spPr/>
        <p:txBody>
          <a:bodyPr/>
          <a:lstStyle/>
          <a:p>
            <a:fld id="{8CD8AC37-9A10-A244-BB8F-1D52EAFFA2FD}" type="slidenum">
              <a:rPr lang="en-US" smtClean="0"/>
              <a:t>12</a:t>
            </a:fld>
            <a:endParaRPr lang="en-US"/>
          </a:p>
        </p:txBody>
      </p:sp>
    </p:spTree>
    <p:extLst>
      <p:ext uri="{BB962C8B-B14F-4D97-AF65-F5344CB8AC3E}">
        <p14:creationId xmlns:p14="http://schemas.microsoft.com/office/powerpoint/2010/main" val="2549899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dirty="0">
                <a:solidFill>
                  <a:schemeClr val="tx1"/>
                </a:solidFill>
                <a:effectLst/>
                <a:latin typeface="+mn-lt"/>
                <a:ea typeface="+mn-ea"/>
                <a:cs typeface="+mn-cs"/>
              </a:rPr>
              <a:t>References:</a:t>
            </a:r>
          </a:p>
          <a:p>
            <a:endParaRPr lang="en-CA"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CA" sz="1200" b="0" i="0" u="none" strike="noStrike" kern="1200" dirty="0" err="1">
                <a:solidFill>
                  <a:schemeClr val="tx1"/>
                </a:solidFill>
                <a:effectLst/>
                <a:latin typeface="+mn-lt"/>
                <a:ea typeface="+mn-ea"/>
                <a:cs typeface="+mn-cs"/>
              </a:rPr>
              <a:t>Krizhevsky</a:t>
            </a:r>
            <a:r>
              <a:rPr lang="en-CA" sz="1200" b="0" i="0" u="none" strike="noStrike" kern="1200" dirty="0">
                <a:solidFill>
                  <a:schemeClr val="tx1"/>
                </a:solidFill>
                <a:effectLst/>
                <a:latin typeface="+mn-lt"/>
                <a:ea typeface="+mn-ea"/>
                <a:cs typeface="+mn-cs"/>
              </a:rPr>
              <a:t>, A., Nair, V. and Hinton, G. (2009) </a:t>
            </a:r>
            <a:r>
              <a:rPr lang="en-CA" sz="1200" b="0" i="1" u="none" strike="noStrike" kern="1200" dirty="0">
                <a:solidFill>
                  <a:schemeClr val="tx1"/>
                </a:solidFill>
                <a:effectLst/>
                <a:latin typeface="+mn-lt"/>
                <a:ea typeface="+mn-ea"/>
                <a:cs typeface="+mn-cs"/>
              </a:rPr>
              <a:t>Learning Multiple Layers of Features from Tiny Images.</a:t>
            </a:r>
            <a:r>
              <a:rPr lang="en-CA" sz="1200" b="0" i="0" u="none" strike="noStrike" kern="1200" dirty="0">
                <a:solidFill>
                  <a:schemeClr val="tx1"/>
                </a:solidFill>
                <a:effectLst/>
                <a:latin typeface="+mn-lt"/>
                <a:ea typeface="+mn-ea"/>
                <a:cs typeface="+mn-cs"/>
              </a:rPr>
              <a:t> University of Toronto. Available at: </a:t>
            </a:r>
            <a:r>
              <a:rPr lang="en-CA" sz="1200" b="0" i="0" u="none" strike="noStrike" kern="1200" dirty="0">
                <a:solidFill>
                  <a:schemeClr val="tx1"/>
                </a:solidFill>
                <a:effectLst/>
                <a:latin typeface="+mn-lt"/>
                <a:ea typeface="+mn-ea"/>
                <a:cs typeface="+mn-cs"/>
                <a:hlinkClick r:id="rId3"/>
              </a:rPr>
              <a:t>https://www.cs.toronto.edu/~kriz/cifar.html</a:t>
            </a:r>
            <a:r>
              <a:rPr lang="en-CA" sz="1200" b="0" i="0" u="none" strike="noStrike" kern="1200" dirty="0">
                <a:solidFill>
                  <a:schemeClr val="tx1"/>
                </a:solidFill>
                <a:effectLst/>
                <a:latin typeface="+mn-lt"/>
                <a:ea typeface="+mn-ea"/>
                <a:cs typeface="+mn-cs"/>
              </a:rPr>
              <a:t> (Accessed: 13 October 2025).</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LeCun, Y., Bengio, Y. and Hinton, G. (2015) ‘Deep Learning’, </a:t>
            </a:r>
            <a:r>
              <a:rPr lang="en-CA" sz="1200" b="0" i="1" u="none" strike="noStrike" kern="1200" dirty="0">
                <a:solidFill>
                  <a:schemeClr val="tx1"/>
                </a:solidFill>
                <a:effectLst/>
                <a:latin typeface="+mn-lt"/>
                <a:ea typeface="+mn-ea"/>
                <a:cs typeface="+mn-cs"/>
              </a:rPr>
              <a:t>Nature,</a:t>
            </a:r>
            <a:r>
              <a:rPr lang="en-CA" sz="1200" b="0" i="0" u="none" strike="noStrike" kern="1200" dirty="0">
                <a:solidFill>
                  <a:schemeClr val="tx1"/>
                </a:solidFill>
                <a:effectLst/>
                <a:latin typeface="+mn-lt"/>
                <a:ea typeface="+mn-ea"/>
                <a:cs typeface="+mn-cs"/>
              </a:rPr>
              <a:t> 521(7553), pp. 436–444.</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Howard, A.G. et al. (2017) </a:t>
            </a:r>
            <a:r>
              <a:rPr lang="en-CA" sz="1200" b="0" i="1" u="none" strike="noStrike" kern="1200" dirty="0" err="1">
                <a:solidFill>
                  <a:schemeClr val="tx1"/>
                </a:solidFill>
                <a:effectLst/>
                <a:latin typeface="+mn-lt"/>
                <a:ea typeface="+mn-ea"/>
                <a:cs typeface="+mn-cs"/>
              </a:rPr>
              <a:t>MobileNets</a:t>
            </a:r>
            <a:r>
              <a:rPr lang="en-CA" sz="1200" b="0" i="1" u="none" strike="noStrike" kern="1200" dirty="0">
                <a:solidFill>
                  <a:schemeClr val="tx1"/>
                </a:solidFill>
                <a:effectLst/>
                <a:latin typeface="+mn-lt"/>
                <a:ea typeface="+mn-ea"/>
                <a:cs typeface="+mn-cs"/>
              </a:rPr>
              <a:t>: Efficient Convolutional Neural Networks for Mobile Vision Applications.</a:t>
            </a:r>
            <a:r>
              <a:rPr lang="en-CA" sz="1200" b="0" i="0" u="none" strike="noStrike" kern="1200" dirty="0">
                <a:solidFill>
                  <a:schemeClr val="tx1"/>
                </a:solidFill>
                <a:effectLst/>
                <a:latin typeface="+mn-lt"/>
                <a:ea typeface="+mn-ea"/>
                <a:cs typeface="+mn-cs"/>
              </a:rPr>
              <a:t>arXiv:1704.04861.</a:t>
            </a:r>
          </a:p>
        </p:txBody>
      </p:sp>
      <p:sp>
        <p:nvSpPr>
          <p:cNvPr id="4" name="Slide Number Placeholder 3"/>
          <p:cNvSpPr>
            <a:spLocks noGrp="1"/>
          </p:cNvSpPr>
          <p:nvPr>
            <p:ph type="sldNum" sz="quarter" idx="5"/>
          </p:nvPr>
        </p:nvSpPr>
        <p:spPr/>
        <p:txBody>
          <a:bodyPr/>
          <a:lstStyle/>
          <a:p>
            <a:fld id="{8CD8AC37-9A10-A244-BB8F-1D52EAFFA2FD}" type="slidenum">
              <a:rPr lang="en-US" smtClean="0"/>
              <a:t>4</a:t>
            </a:fld>
            <a:endParaRPr lang="en-US"/>
          </a:p>
        </p:txBody>
      </p:sp>
    </p:spTree>
    <p:extLst>
      <p:ext uri="{BB962C8B-B14F-4D97-AF65-F5344CB8AC3E}">
        <p14:creationId xmlns:p14="http://schemas.microsoft.com/office/powerpoint/2010/main" val="67487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8EAE1-3FD3-C791-7CB7-6C3301F31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F8A72-0306-F709-80FC-181175736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8536C-644B-BF6B-93C4-E4141AEDDD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CCC447-CE6C-3F6F-89AF-FABC3261A0F9}"/>
              </a:ext>
            </a:extLst>
          </p:cNvPr>
          <p:cNvSpPr>
            <a:spLocks noGrp="1"/>
          </p:cNvSpPr>
          <p:nvPr>
            <p:ph type="sldNum" sz="quarter" idx="5"/>
          </p:nvPr>
        </p:nvSpPr>
        <p:spPr/>
        <p:txBody>
          <a:bodyPr/>
          <a:lstStyle/>
          <a:p>
            <a:fld id="{8CD8AC37-9A10-A244-BB8F-1D52EAFFA2FD}" type="slidenum">
              <a:rPr lang="en-US" smtClean="0"/>
              <a:t>5</a:t>
            </a:fld>
            <a:endParaRPr lang="en-US"/>
          </a:p>
        </p:txBody>
      </p:sp>
    </p:spTree>
    <p:extLst>
      <p:ext uri="{BB962C8B-B14F-4D97-AF65-F5344CB8AC3E}">
        <p14:creationId xmlns:p14="http://schemas.microsoft.com/office/powerpoint/2010/main" val="288531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E10B-C19E-6012-354A-4427D2BDC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8B1F2-3E23-E7ED-96F9-A5B10D63E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F41B3-B068-4207-764F-21A673065C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ABD40-CA49-F7B9-82A3-8623DCC2A32B}"/>
              </a:ext>
            </a:extLst>
          </p:cNvPr>
          <p:cNvSpPr>
            <a:spLocks noGrp="1"/>
          </p:cNvSpPr>
          <p:nvPr>
            <p:ph type="sldNum" sz="quarter" idx="5"/>
          </p:nvPr>
        </p:nvSpPr>
        <p:spPr/>
        <p:txBody>
          <a:bodyPr/>
          <a:lstStyle/>
          <a:p>
            <a:fld id="{8CD8AC37-9A10-A244-BB8F-1D52EAFFA2FD}" type="slidenum">
              <a:rPr lang="en-US" smtClean="0"/>
              <a:t>6</a:t>
            </a:fld>
            <a:endParaRPr lang="en-US"/>
          </a:p>
        </p:txBody>
      </p:sp>
    </p:spTree>
    <p:extLst>
      <p:ext uri="{BB962C8B-B14F-4D97-AF65-F5344CB8AC3E}">
        <p14:creationId xmlns:p14="http://schemas.microsoft.com/office/powerpoint/2010/main" val="133968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dirty="0">
                <a:solidFill>
                  <a:schemeClr val="tx1"/>
                </a:solidFill>
                <a:effectLst/>
                <a:latin typeface="+mn-lt"/>
                <a:ea typeface="+mn-ea"/>
                <a:cs typeface="+mn-cs"/>
              </a:rPr>
              <a:t>* See appendix on slide 14</a:t>
            </a:r>
          </a:p>
          <a:p>
            <a:endParaRPr lang="en-CA" sz="1200" b="1" i="0" u="none" strike="noStrike" kern="1200" dirty="0">
              <a:solidFill>
                <a:schemeClr val="tx1"/>
              </a:solidFill>
              <a:effectLst/>
              <a:latin typeface="+mn-lt"/>
              <a:ea typeface="+mn-ea"/>
              <a:cs typeface="+mn-cs"/>
            </a:endParaRPr>
          </a:p>
          <a:p>
            <a:r>
              <a:rPr lang="en-CA" sz="1200" b="1" i="0" u="none" strike="noStrike" kern="1200" dirty="0">
                <a:solidFill>
                  <a:schemeClr val="tx1"/>
                </a:solidFill>
                <a:effectLst/>
                <a:latin typeface="+mn-lt"/>
                <a:ea typeface="+mn-ea"/>
                <a:cs typeface="+mn-cs"/>
              </a:rPr>
              <a:t>References :</a:t>
            </a:r>
          </a:p>
          <a:p>
            <a:endParaRPr lang="en-CA" sz="1200" b="1"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Goodfellow, I., Bengio, Y. and Courville, A. (2016) </a:t>
            </a:r>
            <a:r>
              <a:rPr lang="en-CA" sz="1200" b="0" i="1" u="none" strike="noStrike" kern="1200" dirty="0">
                <a:solidFill>
                  <a:schemeClr val="tx1"/>
                </a:solidFill>
                <a:effectLst/>
                <a:latin typeface="+mn-lt"/>
                <a:ea typeface="+mn-ea"/>
                <a:cs typeface="+mn-cs"/>
              </a:rPr>
              <a:t>Deep Learning.</a:t>
            </a:r>
            <a:r>
              <a:rPr lang="en-CA" sz="1200" b="0" i="0" u="none" strike="noStrike" kern="1200" dirty="0">
                <a:solidFill>
                  <a:schemeClr val="tx1"/>
                </a:solidFill>
                <a:effectLst/>
                <a:latin typeface="+mn-lt"/>
                <a:ea typeface="+mn-ea"/>
                <a:cs typeface="+mn-cs"/>
              </a:rPr>
              <a:t> MIT Press.</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LeCun, Y., Bengio, Y. and Hinton, G. (2015) ‘Deep Learning’, </a:t>
            </a:r>
            <a:r>
              <a:rPr lang="en-CA" sz="1200" b="0" i="1" u="none" strike="noStrike" kern="1200" dirty="0">
                <a:solidFill>
                  <a:schemeClr val="tx1"/>
                </a:solidFill>
                <a:effectLst/>
                <a:latin typeface="+mn-lt"/>
                <a:ea typeface="+mn-ea"/>
                <a:cs typeface="+mn-cs"/>
              </a:rPr>
              <a:t>Nature,</a:t>
            </a:r>
            <a:r>
              <a:rPr lang="en-CA" sz="1200" b="0" i="0" u="none" strike="noStrike" kern="1200" dirty="0">
                <a:solidFill>
                  <a:schemeClr val="tx1"/>
                </a:solidFill>
                <a:effectLst/>
                <a:latin typeface="+mn-lt"/>
                <a:ea typeface="+mn-ea"/>
                <a:cs typeface="+mn-cs"/>
              </a:rPr>
              <a:t> 521(7553), pp. 436–444.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dirty="0">
                <a:solidFill>
                  <a:schemeClr val="tx1"/>
                </a:solidFill>
                <a:effectLst/>
                <a:latin typeface="+mn-lt"/>
                <a:ea typeface="+mn-ea"/>
                <a:cs typeface="+mn-cs"/>
              </a:rPr>
              <a:t>Shorten, C. and </a:t>
            </a:r>
            <a:r>
              <a:rPr lang="en-CA" sz="1200" b="0" i="0" u="none" strike="noStrike" kern="1200" dirty="0" err="1">
                <a:solidFill>
                  <a:schemeClr val="tx1"/>
                </a:solidFill>
                <a:effectLst/>
                <a:latin typeface="+mn-lt"/>
                <a:ea typeface="+mn-ea"/>
                <a:cs typeface="+mn-cs"/>
              </a:rPr>
              <a:t>Khoshgoftaar</a:t>
            </a:r>
            <a:r>
              <a:rPr lang="en-CA" sz="1200" b="0" i="0" u="none" strike="noStrike" kern="1200" dirty="0">
                <a:solidFill>
                  <a:schemeClr val="tx1"/>
                </a:solidFill>
                <a:effectLst/>
                <a:latin typeface="+mn-lt"/>
                <a:ea typeface="+mn-ea"/>
                <a:cs typeface="+mn-cs"/>
              </a:rPr>
              <a:t>, T.M. (2019) ‘A survey on Image Data Augmentation for Deep Learning’, </a:t>
            </a:r>
            <a:r>
              <a:rPr lang="en-CA" sz="1200" b="0" i="1" u="none" strike="noStrike" kern="1200" dirty="0">
                <a:solidFill>
                  <a:schemeClr val="tx1"/>
                </a:solidFill>
                <a:effectLst/>
                <a:latin typeface="+mn-lt"/>
                <a:ea typeface="+mn-ea"/>
                <a:cs typeface="+mn-cs"/>
              </a:rPr>
              <a:t>Journal of Big Data,</a:t>
            </a:r>
            <a:r>
              <a:rPr lang="en-CA" sz="1200" b="0" i="0" u="none" strike="noStrike" kern="1200" dirty="0">
                <a:solidFill>
                  <a:schemeClr val="tx1"/>
                </a:solidFill>
                <a:effectLst/>
                <a:latin typeface="+mn-lt"/>
                <a:ea typeface="+mn-ea"/>
                <a:cs typeface="+mn-cs"/>
              </a:rPr>
              <a:t> 6(1):60.</a:t>
            </a:r>
          </a:p>
          <a:p>
            <a:endParaRPr lang="en-US" dirty="0"/>
          </a:p>
        </p:txBody>
      </p:sp>
      <p:sp>
        <p:nvSpPr>
          <p:cNvPr id="4" name="Slide Number Placeholder 3"/>
          <p:cNvSpPr>
            <a:spLocks noGrp="1"/>
          </p:cNvSpPr>
          <p:nvPr>
            <p:ph type="sldNum" sz="quarter" idx="5"/>
          </p:nvPr>
        </p:nvSpPr>
        <p:spPr/>
        <p:txBody>
          <a:bodyPr/>
          <a:lstStyle/>
          <a:p>
            <a:fld id="{8CD8AC37-9A10-A244-BB8F-1D52EAFFA2FD}" type="slidenum">
              <a:rPr lang="en-US" smtClean="0"/>
              <a:t>7</a:t>
            </a:fld>
            <a:endParaRPr lang="en-US"/>
          </a:p>
        </p:txBody>
      </p:sp>
    </p:spTree>
    <p:extLst>
      <p:ext uri="{BB962C8B-B14F-4D97-AF65-F5344CB8AC3E}">
        <p14:creationId xmlns:p14="http://schemas.microsoft.com/office/powerpoint/2010/main" val="342483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appendix on slide 15</a:t>
            </a:r>
          </a:p>
        </p:txBody>
      </p:sp>
      <p:sp>
        <p:nvSpPr>
          <p:cNvPr id="4" name="Slide Number Placeholder 3"/>
          <p:cNvSpPr>
            <a:spLocks noGrp="1"/>
          </p:cNvSpPr>
          <p:nvPr>
            <p:ph type="sldNum" sz="quarter" idx="5"/>
          </p:nvPr>
        </p:nvSpPr>
        <p:spPr/>
        <p:txBody>
          <a:bodyPr/>
          <a:lstStyle/>
          <a:p>
            <a:fld id="{8CD8AC37-9A10-A244-BB8F-1D52EAFFA2FD}" type="slidenum">
              <a:rPr lang="en-US" smtClean="0"/>
              <a:t>8</a:t>
            </a:fld>
            <a:endParaRPr lang="en-US"/>
          </a:p>
        </p:txBody>
      </p:sp>
    </p:spTree>
    <p:extLst>
      <p:ext uri="{BB962C8B-B14F-4D97-AF65-F5344CB8AC3E}">
        <p14:creationId xmlns:p14="http://schemas.microsoft.com/office/powerpoint/2010/main" val="85662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07D52-AC8C-8F88-EDB4-3F313E1E4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57EED-D202-ABE3-2F43-B3AE5127B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891D4-75D4-436A-B10A-9E76D1C558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897D7-A504-E1B4-687B-B791CA1BCE72}"/>
              </a:ext>
            </a:extLst>
          </p:cNvPr>
          <p:cNvSpPr>
            <a:spLocks noGrp="1"/>
          </p:cNvSpPr>
          <p:nvPr>
            <p:ph type="sldNum" sz="quarter" idx="5"/>
          </p:nvPr>
        </p:nvSpPr>
        <p:spPr/>
        <p:txBody>
          <a:bodyPr/>
          <a:lstStyle/>
          <a:p>
            <a:fld id="{8CD8AC37-9A10-A244-BB8F-1D52EAFFA2FD}" type="slidenum">
              <a:rPr lang="en-US" smtClean="0"/>
              <a:t>9</a:t>
            </a:fld>
            <a:endParaRPr lang="en-US"/>
          </a:p>
        </p:txBody>
      </p:sp>
    </p:spTree>
    <p:extLst>
      <p:ext uri="{BB962C8B-B14F-4D97-AF65-F5344CB8AC3E}">
        <p14:creationId xmlns:p14="http://schemas.microsoft.com/office/powerpoint/2010/main" val="404504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92DE-87B2-FAFA-00F0-F080DE5A0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3E000-5798-AFFE-2CF6-2EDC1222E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8599A-2E71-A882-B1EE-DABBA40B8E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393852-CE07-F06A-CCD6-141579C3E90E}"/>
              </a:ext>
            </a:extLst>
          </p:cNvPr>
          <p:cNvSpPr>
            <a:spLocks noGrp="1"/>
          </p:cNvSpPr>
          <p:nvPr>
            <p:ph type="sldNum" sz="quarter" idx="5"/>
          </p:nvPr>
        </p:nvSpPr>
        <p:spPr/>
        <p:txBody>
          <a:bodyPr/>
          <a:lstStyle/>
          <a:p>
            <a:fld id="{8CD8AC37-9A10-A244-BB8F-1D52EAFFA2FD}" type="slidenum">
              <a:rPr lang="en-US" smtClean="0"/>
              <a:t>10</a:t>
            </a:fld>
            <a:endParaRPr lang="en-US"/>
          </a:p>
        </p:txBody>
      </p:sp>
    </p:spTree>
    <p:extLst>
      <p:ext uri="{BB962C8B-B14F-4D97-AF65-F5344CB8AC3E}">
        <p14:creationId xmlns:p14="http://schemas.microsoft.com/office/powerpoint/2010/main" val="106226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b="1" dirty="0"/>
          </a:p>
          <a:p>
            <a:pPr marL="171450" indent="-171450">
              <a:buFont typeface="Arial" panose="020B0604020202020204" pitchFamily="34" charset="0"/>
              <a:buChar char="•"/>
            </a:pPr>
            <a:r>
              <a:rPr lang="en-CA" dirty="0"/>
              <a:t>Goodfellow, I., Bengio, Y. &amp; Courville, A. (2016) </a:t>
            </a:r>
            <a:r>
              <a:rPr lang="en-CA" i="1" dirty="0"/>
              <a:t>Deep Learning.</a:t>
            </a:r>
            <a:r>
              <a:rPr lang="en-CA" dirty="0"/>
              <a:t> MIT Press.</a:t>
            </a:r>
          </a:p>
          <a:p>
            <a:pPr marL="171450" indent="-171450">
              <a:buFont typeface="Arial" panose="020B0604020202020204" pitchFamily="34" charset="0"/>
              <a:buChar char="•"/>
            </a:pPr>
            <a:r>
              <a:rPr lang="en-CA" dirty="0"/>
              <a:t>LeCun, Y., Bengio, Y. &amp; Hinton, G. (2015) ‘Deep Learning’, </a:t>
            </a:r>
            <a:r>
              <a:rPr lang="en-CA" i="1" dirty="0"/>
              <a:t>Nature,</a:t>
            </a:r>
            <a:r>
              <a:rPr lang="en-CA" dirty="0"/>
              <a:t> 521(7553), pp. 436–444.</a:t>
            </a:r>
          </a:p>
          <a:p>
            <a:pPr marL="171450" indent="-171450">
              <a:buFont typeface="Arial" panose="020B0604020202020204" pitchFamily="34" charset="0"/>
              <a:buChar char="•"/>
            </a:pPr>
            <a:r>
              <a:rPr lang="en-CA" dirty="0"/>
              <a:t>Howard, A.G. et al. (2017) </a:t>
            </a:r>
            <a:r>
              <a:rPr lang="en-CA" i="1" dirty="0" err="1"/>
              <a:t>MobileNets</a:t>
            </a:r>
            <a:r>
              <a:rPr lang="en-CA" i="1" dirty="0"/>
              <a:t>: Efficient Convolutional Neural Networks for Mobile Vision Applications.</a:t>
            </a:r>
            <a:r>
              <a:rPr lang="en-CA" dirty="0"/>
              <a:t>arXiv:1704.04861.</a:t>
            </a:r>
          </a:p>
          <a:p>
            <a:pPr marL="171450" indent="-171450">
              <a:buFont typeface="Arial" panose="020B0604020202020204" pitchFamily="34" charset="0"/>
              <a:buChar char="•"/>
            </a:pPr>
            <a:r>
              <a:rPr lang="en-CA" dirty="0"/>
              <a:t>Kartik, K. et al. (2023) </a:t>
            </a:r>
            <a:r>
              <a:rPr lang="en-CA" i="1" dirty="0"/>
              <a:t>Transfer Learning with CNNs in Small ML Datasets,</a:t>
            </a:r>
            <a:r>
              <a:rPr lang="en-CA" dirty="0"/>
              <a:t> </a:t>
            </a:r>
            <a:r>
              <a:rPr lang="en-CA" i="1" dirty="0"/>
              <a:t>IJTMRD,</a:t>
            </a:r>
            <a:r>
              <a:rPr lang="en-CA" dirty="0"/>
              <a:t> 7(5), pp. 1087–1099.</a:t>
            </a:r>
          </a:p>
          <a:p>
            <a:endParaRPr lang="en-US" dirty="0"/>
          </a:p>
        </p:txBody>
      </p:sp>
      <p:sp>
        <p:nvSpPr>
          <p:cNvPr id="4" name="Slide Number Placeholder 3"/>
          <p:cNvSpPr>
            <a:spLocks noGrp="1"/>
          </p:cNvSpPr>
          <p:nvPr>
            <p:ph type="sldNum" sz="quarter" idx="5"/>
          </p:nvPr>
        </p:nvSpPr>
        <p:spPr/>
        <p:txBody>
          <a:bodyPr/>
          <a:lstStyle/>
          <a:p>
            <a:fld id="{8CD8AC37-9A10-A244-BB8F-1D52EAFFA2FD}" type="slidenum">
              <a:rPr lang="en-US" smtClean="0"/>
              <a:t>11</a:t>
            </a:fld>
            <a:endParaRPr lang="en-US"/>
          </a:p>
        </p:txBody>
      </p:sp>
    </p:spTree>
    <p:extLst>
      <p:ext uri="{BB962C8B-B14F-4D97-AF65-F5344CB8AC3E}">
        <p14:creationId xmlns:p14="http://schemas.microsoft.com/office/powerpoint/2010/main" val="132425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E8AE-2BB9-31BE-7C74-7ABA576A6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0B8F3B-56D2-DD28-8A23-5B1FB50AE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51E19-59BC-CDA1-54F5-28E5E1932F09}"/>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6EB7F81C-81CE-3CF4-3EAD-AEE065C22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42FC7-D2D2-2726-22DE-08E25EA6AD0D}"/>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2620422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A90A-6F09-3FD8-6616-7FB0BC829D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073138-B2FB-66F2-E953-253F7AE20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0BF71-D266-8337-706F-BAF176A044A9}"/>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7C678134-E122-99CC-269E-6818D9596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53CF8-410C-9F34-1FDB-69B09F0527A0}"/>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114136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5E3641-2557-AA79-93A8-8D58CB02DF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1BD12B-B8DA-58C6-37F2-488941258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97D08-F73C-668A-3881-807F4AE0E971}"/>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24FE57C9-DCE9-F25D-DE74-44BAFEE1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144D6-7E46-50AC-FE04-B4CB133AD2FF}"/>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7942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D021-A5BE-CC54-BC2F-46BA012AB1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164808-A78F-1179-01F4-878CFEADB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7D2C3-1B12-EDA2-E851-B8E5FDD3FF5E}"/>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3657C0DC-323C-5D63-1C27-A00B782C5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4FE2F-6274-D398-8F68-BF7BA072C8A2}"/>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53069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4E28-0117-F623-96EF-FEDC82745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10BC5F-16AE-FC44-A990-4D6F7F5351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07D7A-26BB-A357-6A40-32A969CF574F}"/>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E35565F9-7906-AE43-89B0-013A3FBC0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CBB14-4190-FD28-AC7D-F0563B4AC442}"/>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46103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0C68-6759-6A89-C509-7E91EB926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CC9F7-11AC-B5E6-22FE-04537F2241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1D389A-7535-F508-E56F-567AD7F40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5F5AF8-7B00-B5C9-05AA-4E1813D560AA}"/>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6" name="Footer Placeholder 5">
            <a:extLst>
              <a:ext uri="{FF2B5EF4-FFF2-40B4-BE49-F238E27FC236}">
                <a16:creationId xmlns:a16="http://schemas.microsoft.com/office/drawing/2014/main" id="{43DF7FA0-1E5D-FC26-9F70-4BB130894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CB323-C541-1553-56DF-8EA9B8670BCD}"/>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114096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0B06-FFD5-EEF6-5C9A-393361879F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6ADAD-6B1F-9F51-9C79-DED1FDCCC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15AD3E-56A0-54B2-203E-F63BD4E0BD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C5E67-F1BF-36C6-EA1A-B842F5DE3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4443C8-808B-6CAE-CE75-0B8148C191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A2A604-E205-8334-4F7D-BA6B0736B705}"/>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8" name="Footer Placeholder 7">
            <a:extLst>
              <a:ext uri="{FF2B5EF4-FFF2-40B4-BE49-F238E27FC236}">
                <a16:creationId xmlns:a16="http://schemas.microsoft.com/office/drawing/2014/main" id="{C392106E-93D0-970E-C475-0FE01821AA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E6B2B-C4D8-B7F6-A9C0-5B92634B1F98}"/>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87278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6716-EC1D-82A7-C876-5D3BBA2F32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950768-A479-5CA3-FA53-B7154E004196}"/>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4" name="Footer Placeholder 3">
            <a:extLst>
              <a:ext uri="{FF2B5EF4-FFF2-40B4-BE49-F238E27FC236}">
                <a16:creationId xmlns:a16="http://schemas.microsoft.com/office/drawing/2014/main" id="{28167681-1405-0220-0B3E-0D5D915333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EC661-95DF-D72D-F0DD-7C25900FC74D}"/>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368577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67A9F1-2480-8D3B-B4B8-B864BAFEBBC2}"/>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3" name="Footer Placeholder 2">
            <a:extLst>
              <a:ext uri="{FF2B5EF4-FFF2-40B4-BE49-F238E27FC236}">
                <a16:creationId xmlns:a16="http://schemas.microsoft.com/office/drawing/2014/main" id="{65FC2B22-0A1E-472D-AAA1-C412178BD4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E39C76-8985-6CDE-D0DB-3FDE0AF2297B}"/>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212312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3BC1-FF85-4D51-5CE5-7DCD66E39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C87B00-1FFD-4B8A-650C-9DFC401FA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A7BE24-E922-BDA3-57B3-0A0DD7D3C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F9C84-C98E-B874-900B-97F01DCB5E26}"/>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6" name="Footer Placeholder 5">
            <a:extLst>
              <a:ext uri="{FF2B5EF4-FFF2-40B4-BE49-F238E27FC236}">
                <a16:creationId xmlns:a16="http://schemas.microsoft.com/office/drawing/2014/main" id="{7D69C78D-11AA-4976-43AD-1903C4269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22CB6-0263-8921-C191-F407C9E00E81}"/>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807411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A7E4-DE07-E912-C75B-7A2744FB0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F0A242-EC38-8DBD-79CF-69DB4501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02097D-72F9-B374-6EB7-C81A1FB72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32640-C208-0AFF-0430-57C1E8846FE1}"/>
              </a:ext>
            </a:extLst>
          </p:cNvPr>
          <p:cNvSpPr>
            <a:spLocks noGrp="1"/>
          </p:cNvSpPr>
          <p:nvPr>
            <p:ph type="dt" sz="half" idx="10"/>
          </p:nvPr>
        </p:nvSpPr>
        <p:spPr/>
        <p:txBody>
          <a:bodyPr/>
          <a:lstStyle/>
          <a:p>
            <a:fld id="{8F411583-F0DB-D844-9DF3-5885307617D7}" type="datetimeFigureOut">
              <a:rPr lang="en-US" smtClean="0"/>
              <a:t>10/13/25</a:t>
            </a:fld>
            <a:endParaRPr lang="en-US"/>
          </a:p>
        </p:txBody>
      </p:sp>
      <p:sp>
        <p:nvSpPr>
          <p:cNvPr id="6" name="Footer Placeholder 5">
            <a:extLst>
              <a:ext uri="{FF2B5EF4-FFF2-40B4-BE49-F238E27FC236}">
                <a16:creationId xmlns:a16="http://schemas.microsoft.com/office/drawing/2014/main" id="{118B69E4-5630-8590-A122-D1142F353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038F6-B58A-E26A-8863-1C8C30374474}"/>
              </a:ext>
            </a:extLst>
          </p:cNvPr>
          <p:cNvSpPr>
            <a:spLocks noGrp="1"/>
          </p:cNvSpPr>
          <p:nvPr>
            <p:ph type="sldNum" sz="quarter" idx="12"/>
          </p:nvPr>
        </p:nvSpPr>
        <p:spPr/>
        <p:txBody>
          <a:bodyPr/>
          <a:lstStyle/>
          <a:p>
            <a:fld id="{17D9D40F-498D-0448-AB2E-E17B6A91C4CB}" type="slidenum">
              <a:rPr lang="en-US" smtClean="0"/>
              <a:t>‹#›</a:t>
            </a:fld>
            <a:endParaRPr lang="en-US"/>
          </a:p>
        </p:txBody>
      </p:sp>
    </p:spTree>
    <p:extLst>
      <p:ext uri="{BB962C8B-B14F-4D97-AF65-F5344CB8AC3E}">
        <p14:creationId xmlns:p14="http://schemas.microsoft.com/office/powerpoint/2010/main" val="3476626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E721BD-40A8-3D22-5B08-5C596583D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E16226-D960-5C28-A1E4-25E8E9658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1C77D-9E6A-624B-3922-BFB1B83ED7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411583-F0DB-D844-9DF3-5885307617D7}" type="datetimeFigureOut">
              <a:rPr lang="en-US" smtClean="0"/>
              <a:t>10/13/25</a:t>
            </a:fld>
            <a:endParaRPr lang="en-US"/>
          </a:p>
        </p:txBody>
      </p:sp>
      <p:sp>
        <p:nvSpPr>
          <p:cNvPr id="5" name="Footer Placeholder 4">
            <a:extLst>
              <a:ext uri="{FF2B5EF4-FFF2-40B4-BE49-F238E27FC236}">
                <a16:creationId xmlns:a16="http://schemas.microsoft.com/office/drawing/2014/main" id="{2E784217-E716-F75F-41D2-C774A28B4A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4FF67E-AF22-E343-DF54-D6F325A7B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D9D40F-498D-0448-AB2E-E17B6A91C4CB}" type="slidenum">
              <a:rPr lang="en-US" smtClean="0"/>
              <a:t>‹#›</a:t>
            </a:fld>
            <a:endParaRPr lang="en-US"/>
          </a:p>
        </p:txBody>
      </p:sp>
    </p:spTree>
    <p:extLst>
      <p:ext uri="{BB962C8B-B14F-4D97-AF65-F5344CB8AC3E}">
        <p14:creationId xmlns:p14="http://schemas.microsoft.com/office/powerpoint/2010/main" val="127065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slideLayout" Target="../slideLayouts/slideLayout7.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image" Target="../media/image1.png"/><Relationship Id="rId10" Type="http://schemas.openxmlformats.org/officeDocument/2006/relationships/diagramData" Target="../diagrams/data3.xml"/><Relationship Id="rId4" Type="http://schemas.openxmlformats.org/officeDocument/2006/relationships/notesSlide" Target="../notesSlides/notesSlide2.xml"/><Relationship Id="rId9" Type="http://schemas.microsoft.com/office/2007/relationships/diagramDrawing" Target="../diagrams/drawing2.xml"/><Relationship Id="rId14"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6.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A8841A9-1F5F-DF84-2809-6773BED8BF5F}"/>
              </a:ext>
            </a:extLst>
          </p:cNvPr>
          <p:cNvSpPr>
            <a:spLocks noGrp="1"/>
          </p:cNvSpPr>
          <p:nvPr>
            <p:ph type="ctrTitle"/>
          </p:nvPr>
        </p:nvSpPr>
        <p:spPr>
          <a:xfrm>
            <a:off x="2700678" y="583345"/>
            <a:ext cx="8340110" cy="4164820"/>
          </a:xfrm>
        </p:spPr>
        <p:txBody>
          <a:bodyPr anchor="t">
            <a:normAutofit/>
          </a:bodyPr>
          <a:lstStyle/>
          <a:p>
            <a:pPr algn="r"/>
            <a:r>
              <a:rPr lang="en-US" sz="6600" dirty="0">
                <a:solidFill>
                  <a:srgbClr val="FFFFFF"/>
                </a:solidFill>
              </a:rPr>
              <a:t>Neural network Models for object recognition on CIFAR-10 Dataset</a:t>
            </a:r>
          </a:p>
        </p:txBody>
      </p:sp>
      <p:sp>
        <p:nvSpPr>
          <p:cNvPr id="3" name="Subtitle 2">
            <a:extLst>
              <a:ext uri="{FF2B5EF4-FFF2-40B4-BE49-F238E27FC236}">
                <a16:creationId xmlns:a16="http://schemas.microsoft.com/office/drawing/2014/main" id="{CDAB0F86-48BC-D5E7-63EF-34BD1929E3B0}"/>
              </a:ext>
            </a:extLst>
          </p:cNvPr>
          <p:cNvSpPr>
            <a:spLocks noGrp="1"/>
          </p:cNvSpPr>
          <p:nvPr>
            <p:ph type="subTitle" idx="1"/>
          </p:nvPr>
        </p:nvSpPr>
        <p:spPr>
          <a:xfrm>
            <a:off x="1208228" y="5972174"/>
            <a:ext cx="8578699" cy="504825"/>
          </a:xfrm>
        </p:spPr>
        <p:txBody>
          <a:bodyPr>
            <a:normAutofit fontScale="77500" lnSpcReduction="20000"/>
          </a:bodyPr>
          <a:lstStyle/>
          <a:p>
            <a:pPr algn="l"/>
            <a:r>
              <a:rPr lang="en-US" sz="1600" dirty="0">
                <a:solidFill>
                  <a:srgbClr val="FFFFFF"/>
                </a:solidFill>
              </a:rPr>
              <a:t>By: Amaka Ndudirim</a:t>
            </a:r>
          </a:p>
          <a:p>
            <a:pPr algn="l"/>
            <a:r>
              <a:rPr lang="en-US" sz="1500" dirty="0">
                <a:solidFill>
                  <a:srgbClr val="FFFFFF"/>
                </a:solidFill>
              </a:rPr>
              <a:t>Student ID #31522</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41" name="Audio 40">
            <a:extLst>
              <a:ext uri="{FF2B5EF4-FFF2-40B4-BE49-F238E27FC236}">
                <a16:creationId xmlns:a16="http://schemas.microsoft.com/office/drawing/2014/main" id="{0261FE88-6ED8-6A7B-B2AF-885A598859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20719463"/>
      </p:ext>
    </p:extLst>
  </p:cSld>
  <p:clrMapOvr>
    <a:masterClrMapping/>
  </p:clrMapOvr>
  <mc:AlternateContent xmlns:mc="http://schemas.openxmlformats.org/markup-compatibility/2006">
    <mc:Choice xmlns:p14="http://schemas.microsoft.com/office/powerpoint/2010/main" Requires="p14">
      <p:transition spd="slow" p14:dur="2000" advTm="53472"/>
    </mc:Choice>
    <mc:Fallback>
      <p:transition spd="slow" advTm="53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CAE4DF-967B-C741-EDBD-B87C4673152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3B43A8-2602-EB26-305E-C115BEE6A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6DF69FCA-F8C9-1017-0FFA-A779420CE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9619EB4-27D0-40B3-4656-A45A5BA06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FF7BC4-A2FE-9548-9442-2EF0CA9EA47E}"/>
              </a:ext>
            </a:extLst>
          </p:cNvPr>
          <p:cNvSpPr>
            <a:spLocks noGrp="1"/>
          </p:cNvSpPr>
          <p:nvPr>
            <p:ph type="title"/>
          </p:nvPr>
        </p:nvSpPr>
        <p:spPr>
          <a:xfrm>
            <a:off x="395893" y="1222756"/>
            <a:ext cx="3438144" cy="1239012"/>
          </a:xfrm>
        </p:spPr>
        <p:txBody>
          <a:bodyPr vert="horz" lIns="91440" tIns="45720" rIns="91440" bIns="45720" rtlCol="0" anchor="ctr">
            <a:normAutofit fontScale="90000"/>
          </a:bodyPr>
          <a:lstStyle/>
          <a:p>
            <a:r>
              <a:rPr lang="en-US" sz="2800" kern="1200" dirty="0">
                <a:solidFill>
                  <a:schemeClr val="accent2">
                    <a:lumMod val="75000"/>
                  </a:schemeClr>
                </a:solidFill>
                <a:latin typeface="+mj-lt"/>
                <a:ea typeface="+mj-ea"/>
                <a:cs typeface="+mj-cs"/>
              </a:rPr>
              <a:t>EVALUATION RESULTS ON TEST DATA – PRECISION TABLE</a:t>
            </a:r>
          </a:p>
        </p:txBody>
      </p:sp>
      <p:sp>
        <p:nvSpPr>
          <p:cNvPr id="18" name="Rectangle 17">
            <a:extLst>
              <a:ext uri="{FF2B5EF4-FFF2-40B4-BE49-F238E27FC236}">
                <a16:creationId xmlns:a16="http://schemas.microsoft.com/office/drawing/2014/main" id="{B39050A0-866A-F0FA-60BE-D577F21A1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C1D6285A-54F0-7A41-7667-D1297875A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8026D0E9-E83B-D227-7173-A6D129B8C885}"/>
              </a:ext>
            </a:extLst>
          </p:cNvPr>
          <p:cNvGraphicFramePr>
            <a:graphicFrameLocks noGrp="1"/>
          </p:cNvGraphicFramePr>
          <p:nvPr>
            <p:extLst>
              <p:ext uri="{D42A27DB-BD31-4B8C-83A1-F6EECF244321}">
                <p14:modId xmlns:p14="http://schemas.microsoft.com/office/powerpoint/2010/main" val="2070962750"/>
              </p:ext>
            </p:extLst>
          </p:nvPr>
        </p:nvGraphicFramePr>
        <p:xfrm>
          <a:off x="5152416" y="858962"/>
          <a:ext cx="6342840" cy="4868736"/>
        </p:xfrm>
        <a:graphic>
          <a:graphicData uri="http://schemas.openxmlformats.org/drawingml/2006/table">
            <a:tbl>
              <a:tblPr>
                <a:tableStyleId>{9DCAF9ED-07DC-4A11-8D7F-57B35C25682E}</a:tableStyleId>
              </a:tblPr>
              <a:tblGrid>
                <a:gridCol w="1585710">
                  <a:extLst>
                    <a:ext uri="{9D8B030D-6E8A-4147-A177-3AD203B41FA5}">
                      <a16:colId xmlns:a16="http://schemas.microsoft.com/office/drawing/2014/main" val="3630199286"/>
                    </a:ext>
                  </a:extLst>
                </a:gridCol>
                <a:gridCol w="1585710">
                  <a:extLst>
                    <a:ext uri="{9D8B030D-6E8A-4147-A177-3AD203B41FA5}">
                      <a16:colId xmlns:a16="http://schemas.microsoft.com/office/drawing/2014/main" val="3389254527"/>
                    </a:ext>
                  </a:extLst>
                </a:gridCol>
                <a:gridCol w="1585710">
                  <a:extLst>
                    <a:ext uri="{9D8B030D-6E8A-4147-A177-3AD203B41FA5}">
                      <a16:colId xmlns:a16="http://schemas.microsoft.com/office/drawing/2014/main" val="58495422"/>
                    </a:ext>
                  </a:extLst>
                </a:gridCol>
                <a:gridCol w="1585710">
                  <a:extLst>
                    <a:ext uri="{9D8B030D-6E8A-4147-A177-3AD203B41FA5}">
                      <a16:colId xmlns:a16="http://schemas.microsoft.com/office/drawing/2014/main" val="2955410905"/>
                    </a:ext>
                  </a:extLst>
                </a:gridCol>
              </a:tblGrid>
              <a:tr h="405728">
                <a:tc>
                  <a:txBody>
                    <a:bodyPr/>
                    <a:lstStyle/>
                    <a:p>
                      <a:pPr>
                        <a:buNone/>
                      </a:pPr>
                      <a:r>
                        <a:rPr lang="en-CA" sz="1800" b="1" dirty="0"/>
                        <a:t>Class</a:t>
                      </a:r>
                    </a:p>
                  </a:txBody>
                  <a:tcPr marL="90653" marR="90653" marT="45326" marB="45326" anchor="ctr">
                    <a:solidFill>
                      <a:schemeClr val="accent2">
                        <a:lumMod val="60000"/>
                        <a:lumOff val="40000"/>
                      </a:schemeClr>
                    </a:solidFill>
                  </a:tcPr>
                </a:tc>
                <a:tc>
                  <a:txBody>
                    <a:bodyPr/>
                    <a:lstStyle/>
                    <a:p>
                      <a:pPr>
                        <a:buNone/>
                      </a:pPr>
                      <a:r>
                        <a:rPr lang="en-CA" sz="1800" b="1" dirty="0"/>
                        <a:t>Precision</a:t>
                      </a:r>
                    </a:p>
                  </a:txBody>
                  <a:tcPr marL="90653" marR="90653" marT="45326" marB="45326" anchor="ctr">
                    <a:solidFill>
                      <a:schemeClr val="accent2">
                        <a:lumMod val="60000"/>
                        <a:lumOff val="40000"/>
                      </a:schemeClr>
                    </a:solidFill>
                  </a:tcPr>
                </a:tc>
                <a:tc>
                  <a:txBody>
                    <a:bodyPr/>
                    <a:lstStyle/>
                    <a:p>
                      <a:pPr>
                        <a:buNone/>
                      </a:pPr>
                      <a:r>
                        <a:rPr lang="en-CA" sz="1800" b="1" dirty="0"/>
                        <a:t>Recall</a:t>
                      </a:r>
                    </a:p>
                  </a:txBody>
                  <a:tcPr marL="90653" marR="90653" marT="45326" marB="45326" anchor="ctr">
                    <a:solidFill>
                      <a:schemeClr val="accent2">
                        <a:lumMod val="60000"/>
                        <a:lumOff val="40000"/>
                      </a:schemeClr>
                    </a:solidFill>
                  </a:tcPr>
                </a:tc>
                <a:tc>
                  <a:txBody>
                    <a:bodyPr/>
                    <a:lstStyle/>
                    <a:p>
                      <a:pPr>
                        <a:buNone/>
                      </a:pPr>
                      <a:r>
                        <a:rPr lang="en-CA" sz="1800" b="1" dirty="0"/>
                        <a:t>F1-score</a:t>
                      </a:r>
                    </a:p>
                  </a:txBody>
                  <a:tcPr marL="90653" marR="90653" marT="45326" marB="45326" anchor="ctr">
                    <a:solidFill>
                      <a:schemeClr val="accent2">
                        <a:lumMod val="60000"/>
                        <a:lumOff val="40000"/>
                      </a:schemeClr>
                    </a:solidFill>
                  </a:tcPr>
                </a:tc>
                <a:extLst>
                  <a:ext uri="{0D108BD9-81ED-4DB2-BD59-A6C34878D82A}">
                    <a16:rowId xmlns:a16="http://schemas.microsoft.com/office/drawing/2014/main" val="1254130198"/>
                  </a:ext>
                </a:extLst>
              </a:tr>
              <a:tr h="405728">
                <a:tc>
                  <a:txBody>
                    <a:bodyPr/>
                    <a:lstStyle/>
                    <a:p>
                      <a:pPr>
                        <a:buNone/>
                      </a:pPr>
                      <a:r>
                        <a:rPr lang="en-CA" sz="1800"/>
                        <a:t>Plane</a:t>
                      </a:r>
                    </a:p>
                  </a:txBody>
                  <a:tcPr marL="90653" marR="90653" marT="45326" marB="45326" anchor="ctr"/>
                </a:tc>
                <a:tc>
                  <a:txBody>
                    <a:bodyPr/>
                    <a:lstStyle/>
                    <a:p>
                      <a:pPr>
                        <a:buNone/>
                      </a:pPr>
                      <a:r>
                        <a:rPr lang="en-CA" sz="1800"/>
                        <a:t>0.84</a:t>
                      </a:r>
                    </a:p>
                  </a:txBody>
                  <a:tcPr marL="90653" marR="90653" marT="45326" marB="45326" anchor="ctr"/>
                </a:tc>
                <a:tc>
                  <a:txBody>
                    <a:bodyPr/>
                    <a:lstStyle/>
                    <a:p>
                      <a:pPr>
                        <a:buNone/>
                      </a:pPr>
                      <a:r>
                        <a:rPr lang="en-CA" sz="1800"/>
                        <a:t>0.90</a:t>
                      </a:r>
                    </a:p>
                  </a:txBody>
                  <a:tcPr marL="90653" marR="90653" marT="45326" marB="45326" anchor="ctr"/>
                </a:tc>
                <a:tc>
                  <a:txBody>
                    <a:bodyPr/>
                    <a:lstStyle/>
                    <a:p>
                      <a:pPr>
                        <a:buNone/>
                      </a:pPr>
                      <a:r>
                        <a:rPr lang="en-CA" sz="1800"/>
                        <a:t>0.87</a:t>
                      </a:r>
                    </a:p>
                  </a:txBody>
                  <a:tcPr marL="90653" marR="90653" marT="45326" marB="45326" anchor="ctr"/>
                </a:tc>
                <a:extLst>
                  <a:ext uri="{0D108BD9-81ED-4DB2-BD59-A6C34878D82A}">
                    <a16:rowId xmlns:a16="http://schemas.microsoft.com/office/drawing/2014/main" val="1603591131"/>
                  </a:ext>
                </a:extLst>
              </a:tr>
              <a:tr h="405728">
                <a:tc>
                  <a:txBody>
                    <a:bodyPr/>
                    <a:lstStyle/>
                    <a:p>
                      <a:pPr>
                        <a:buNone/>
                      </a:pPr>
                      <a:r>
                        <a:rPr lang="en-CA" sz="1800"/>
                        <a:t>Car</a:t>
                      </a:r>
                    </a:p>
                  </a:txBody>
                  <a:tcPr marL="90653" marR="90653" marT="45326" marB="45326" anchor="ctr"/>
                </a:tc>
                <a:tc>
                  <a:txBody>
                    <a:bodyPr/>
                    <a:lstStyle/>
                    <a:p>
                      <a:pPr>
                        <a:buNone/>
                      </a:pPr>
                      <a:r>
                        <a:rPr lang="en-CA" sz="1800"/>
                        <a:t>0.90</a:t>
                      </a:r>
                    </a:p>
                  </a:txBody>
                  <a:tcPr marL="90653" marR="90653" marT="45326" marB="45326" anchor="ctr"/>
                </a:tc>
                <a:tc>
                  <a:txBody>
                    <a:bodyPr/>
                    <a:lstStyle/>
                    <a:p>
                      <a:pPr>
                        <a:buNone/>
                      </a:pPr>
                      <a:r>
                        <a:rPr lang="en-CA" sz="1800"/>
                        <a:t>0.97</a:t>
                      </a:r>
                    </a:p>
                  </a:txBody>
                  <a:tcPr marL="90653" marR="90653" marT="45326" marB="45326" anchor="ctr"/>
                </a:tc>
                <a:tc>
                  <a:txBody>
                    <a:bodyPr/>
                    <a:lstStyle/>
                    <a:p>
                      <a:pPr>
                        <a:buNone/>
                      </a:pPr>
                      <a:r>
                        <a:rPr lang="en-CA" sz="1800"/>
                        <a:t>0.93</a:t>
                      </a:r>
                    </a:p>
                  </a:txBody>
                  <a:tcPr marL="90653" marR="90653" marT="45326" marB="45326" anchor="ctr"/>
                </a:tc>
                <a:extLst>
                  <a:ext uri="{0D108BD9-81ED-4DB2-BD59-A6C34878D82A}">
                    <a16:rowId xmlns:a16="http://schemas.microsoft.com/office/drawing/2014/main" val="2778403979"/>
                  </a:ext>
                </a:extLst>
              </a:tr>
              <a:tr h="405728">
                <a:tc>
                  <a:txBody>
                    <a:bodyPr/>
                    <a:lstStyle/>
                    <a:p>
                      <a:pPr>
                        <a:buNone/>
                      </a:pPr>
                      <a:r>
                        <a:rPr lang="en-CA" sz="1800"/>
                        <a:t>Bird</a:t>
                      </a:r>
                    </a:p>
                  </a:txBody>
                  <a:tcPr marL="90653" marR="90653" marT="45326" marB="45326" anchor="ctr"/>
                </a:tc>
                <a:tc>
                  <a:txBody>
                    <a:bodyPr/>
                    <a:lstStyle/>
                    <a:p>
                      <a:pPr>
                        <a:buNone/>
                      </a:pPr>
                      <a:r>
                        <a:rPr lang="en-CA" sz="1800"/>
                        <a:t>0.90</a:t>
                      </a:r>
                    </a:p>
                  </a:txBody>
                  <a:tcPr marL="90653" marR="90653" marT="45326" marB="45326" anchor="ctr"/>
                </a:tc>
                <a:tc>
                  <a:txBody>
                    <a:bodyPr/>
                    <a:lstStyle/>
                    <a:p>
                      <a:pPr>
                        <a:buNone/>
                      </a:pPr>
                      <a:r>
                        <a:rPr lang="en-CA" sz="1800"/>
                        <a:t>0.85</a:t>
                      </a:r>
                    </a:p>
                  </a:txBody>
                  <a:tcPr marL="90653" marR="90653" marT="45326" marB="45326" anchor="ctr"/>
                </a:tc>
                <a:tc>
                  <a:txBody>
                    <a:bodyPr/>
                    <a:lstStyle/>
                    <a:p>
                      <a:pPr>
                        <a:buNone/>
                      </a:pPr>
                      <a:r>
                        <a:rPr lang="en-CA" sz="1800"/>
                        <a:t>0.87</a:t>
                      </a:r>
                    </a:p>
                  </a:txBody>
                  <a:tcPr marL="90653" marR="90653" marT="45326" marB="45326" anchor="ctr"/>
                </a:tc>
                <a:extLst>
                  <a:ext uri="{0D108BD9-81ED-4DB2-BD59-A6C34878D82A}">
                    <a16:rowId xmlns:a16="http://schemas.microsoft.com/office/drawing/2014/main" val="1373933570"/>
                  </a:ext>
                </a:extLst>
              </a:tr>
              <a:tr h="405728">
                <a:tc>
                  <a:txBody>
                    <a:bodyPr/>
                    <a:lstStyle/>
                    <a:p>
                      <a:pPr>
                        <a:buNone/>
                      </a:pPr>
                      <a:r>
                        <a:rPr lang="en-CA" sz="1800"/>
                        <a:t>Cat</a:t>
                      </a:r>
                    </a:p>
                  </a:txBody>
                  <a:tcPr marL="90653" marR="90653" marT="45326" marB="45326" anchor="ctr"/>
                </a:tc>
                <a:tc>
                  <a:txBody>
                    <a:bodyPr/>
                    <a:lstStyle/>
                    <a:p>
                      <a:pPr>
                        <a:buNone/>
                      </a:pPr>
                      <a:r>
                        <a:rPr lang="en-CA" sz="1800"/>
                        <a:t>0.86</a:t>
                      </a:r>
                    </a:p>
                  </a:txBody>
                  <a:tcPr marL="90653" marR="90653" marT="45326" marB="45326" anchor="ctr"/>
                </a:tc>
                <a:tc>
                  <a:txBody>
                    <a:bodyPr/>
                    <a:lstStyle/>
                    <a:p>
                      <a:pPr>
                        <a:buNone/>
                      </a:pPr>
                      <a:r>
                        <a:rPr lang="en-CA" sz="1800"/>
                        <a:t>0.81</a:t>
                      </a:r>
                    </a:p>
                  </a:txBody>
                  <a:tcPr marL="90653" marR="90653" marT="45326" marB="45326" anchor="ctr"/>
                </a:tc>
                <a:tc>
                  <a:txBody>
                    <a:bodyPr/>
                    <a:lstStyle/>
                    <a:p>
                      <a:pPr>
                        <a:buNone/>
                      </a:pPr>
                      <a:r>
                        <a:rPr lang="en-CA" sz="1800"/>
                        <a:t>0.83</a:t>
                      </a:r>
                    </a:p>
                  </a:txBody>
                  <a:tcPr marL="90653" marR="90653" marT="45326" marB="45326" anchor="ctr"/>
                </a:tc>
                <a:extLst>
                  <a:ext uri="{0D108BD9-81ED-4DB2-BD59-A6C34878D82A}">
                    <a16:rowId xmlns:a16="http://schemas.microsoft.com/office/drawing/2014/main" val="3910497556"/>
                  </a:ext>
                </a:extLst>
              </a:tr>
              <a:tr h="405728">
                <a:tc>
                  <a:txBody>
                    <a:bodyPr/>
                    <a:lstStyle/>
                    <a:p>
                      <a:pPr>
                        <a:buNone/>
                      </a:pPr>
                      <a:r>
                        <a:rPr lang="en-CA" sz="1800"/>
                        <a:t>Deer</a:t>
                      </a:r>
                    </a:p>
                  </a:txBody>
                  <a:tcPr marL="90653" marR="90653" marT="45326" marB="45326" anchor="ctr"/>
                </a:tc>
                <a:tc>
                  <a:txBody>
                    <a:bodyPr/>
                    <a:lstStyle/>
                    <a:p>
                      <a:pPr>
                        <a:buNone/>
                      </a:pPr>
                      <a:r>
                        <a:rPr lang="en-CA" sz="1800"/>
                        <a:t>0.89</a:t>
                      </a:r>
                    </a:p>
                  </a:txBody>
                  <a:tcPr marL="90653" marR="90653" marT="45326" marB="45326" anchor="ctr"/>
                </a:tc>
                <a:tc>
                  <a:txBody>
                    <a:bodyPr/>
                    <a:lstStyle/>
                    <a:p>
                      <a:pPr>
                        <a:buNone/>
                      </a:pPr>
                      <a:r>
                        <a:rPr lang="en-CA" sz="1800"/>
                        <a:t>0.88</a:t>
                      </a:r>
                    </a:p>
                  </a:txBody>
                  <a:tcPr marL="90653" marR="90653" marT="45326" marB="45326" anchor="ctr"/>
                </a:tc>
                <a:tc>
                  <a:txBody>
                    <a:bodyPr/>
                    <a:lstStyle/>
                    <a:p>
                      <a:pPr>
                        <a:buNone/>
                      </a:pPr>
                      <a:r>
                        <a:rPr lang="en-CA" sz="1800"/>
                        <a:t>0.88</a:t>
                      </a:r>
                    </a:p>
                  </a:txBody>
                  <a:tcPr marL="90653" marR="90653" marT="45326" marB="45326" anchor="ctr"/>
                </a:tc>
                <a:extLst>
                  <a:ext uri="{0D108BD9-81ED-4DB2-BD59-A6C34878D82A}">
                    <a16:rowId xmlns:a16="http://schemas.microsoft.com/office/drawing/2014/main" val="796533105"/>
                  </a:ext>
                </a:extLst>
              </a:tr>
              <a:tr h="405728">
                <a:tc>
                  <a:txBody>
                    <a:bodyPr/>
                    <a:lstStyle/>
                    <a:p>
                      <a:pPr>
                        <a:buNone/>
                      </a:pPr>
                      <a:r>
                        <a:rPr lang="en-CA" sz="1800"/>
                        <a:t>Dog</a:t>
                      </a:r>
                    </a:p>
                  </a:txBody>
                  <a:tcPr marL="90653" marR="90653" marT="45326" marB="45326" anchor="ctr"/>
                </a:tc>
                <a:tc>
                  <a:txBody>
                    <a:bodyPr/>
                    <a:lstStyle/>
                    <a:p>
                      <a:pPr>
                        <a:buNone/>
                      </a:pPr>
                      <a:r>
                        <a:rPr lang="en-CA" sz="1800"/>
                        <a:t>0.88</a:t>
                      </a:r>
                    </a:p>
                  </a:txBody>
                  <a:tcPr marL="90653" marR="90653" marT="45326" marB="45326" anchor="ctr"/>
                </a:tc>
                <a:tc>
                  <a:txBody>
                    <a:bodyPr/>
                    <a:lstStyle/>
                    <a:p>
                      <a:pPr>
                        <a:buNone/>
                      </a:pPr>
                      <a:r>
                        <a:rPr lang="en-CA" sz="1800"/>
                        <a:t>0.83</a:t>
                      </a:r>
                    </a:p>
                  </a:txBody>
                  <a:tcPr marL="90653" marR="90653" marT="45326" marB="45326" anchor="ctr"/>
                </a:tc>
                <a:tc>
                  <a:txBody>
                    <a:bodyPr/>
                    <a:lstStyle/>
                    <a:p>
                      <a:pPr>
                        <a:buNone/>
                      </a:pPr>
                      <a:r>
                        <a:rPr lang="en-CA" sz="1800"/>
                        <a:t>0.86</a:t>
                      </a:r>
                    </a:p>
                  </a:txBody>
                  <a:tcPr marL="90653" marR="90653" marT="45326" marB="45326" anchor="ctr"/>
                </a:tc>
                <a:extLst>
                  <a:ext uri="{0D108BD9-81ED-4DB2-BD59-A6C34878D82A}">
                    <a16:rowId xmlns:a16="http://schemas.microsoft.com/office/drawing/2014/main" val="927363867"/>
                  </a:ext>
                </a:extLst>
              </a:tr>
              <a:tr h="405728">
                <a:tc>
                  <a:txBody>
                    <a:bodyPr/>
                    <a:lstStyle/>
                    <a:p>
                      <a:pPr>
                        <a:buNone/>
                      </a:pPr>
                      <a:r>
                        <a:rPr lang="en-CA" sz="1800"/>
                        <a:t>Frog</a:t>
                      </a:r>
                    </a:p>
                  </a:txBody>
                  <a:tcPr marL="90653" marR="90653" marT="45326" marB="45326" anchor="ctr"/>
                </a:tc>
                <a:tc>
                  <a:txBody>
                    <a:bodyPr/>
                    <a:lstStyle/>
                    <a:p>
                      <a:pPr>
                        <a:buNone/>
                      </a:pPr>
                      <a:r>
                        <a:rPr lang="en-CA" sz="1800"/>
                        <a:t>0.91</a:t>
                      </a:r>
                    </a:p>
                  </a:txBody>
                  <a:tcPr marL="90653" marR="90653" marT="45326" marB="45326" anchor="ctr"/>
                </a:tc>
                <a:tc>
                  <a:txBody>
                    <a:bodyPr/>
                    <a:lstStyle/>
                    <a:p>
                      <a:pPr>
                        <a:buNone/>
                      </a:pPr>
                      <a:r>
                        <a:rPr lang="en-CA" sz="1800"/>
                        <a:t>0.91</a:t>
                      </a:r>
                    </a:p>
                  </a:txBody>
                  <a:tcPr marL="90653" marR="90653" marT="45326" marB="45326" anchor="ctr"/>
                </a:tc>
                <a:tc>
                  <a:txBody>
                    <a:bodyPr/>
                    <a:lstStyle/>
                    <a:p>
                      <a:pPr>
                        <a:buNone/>
                      </a:pPr>
                      <a:r>
                        <a:rPr lang="en-CA" sz="1800"/>
                        <a:t>0.91</a:t>
                      </a:r>
                    </a:p>
                  </a:txBody>
                  <a:tcPr marL="90653" marR="90653" marT="45326" marB="45326" anchor="ctr"/>
                </a:tc>
                <a:extLst>
                  <a:ext uri="{0D108BD9-81ED-4DB2-BD59-A6C34878D82A}">
                    <a16:rowId xmlns:a16="http://schemas.microsoft.com/office/drawing/2014/main" val="970975107"/>
                  </a:ext>
                </a:extLst>
              </a:tr>
              <a:tr h="405728">
                <a:tc>
                  <a:txBody>
                    <a:bodyPr/>
                    <a:lstStyle/>
                    <a:p>
                      <a:pPr>
                        <a:buNone/>
                      </a:pPr>
                      <a:r>
                        <a:rPr lang="en-CA" sz="1800"/>
                        <a:t>Horse</a:t>
                      </a:r>
                    </a:p>
                  </a:txBody>
                  <a:tcPr marL="90653" marR="90653" marT="45326" marB="45326" anchor="ctr"/>
                </a:tc>
                <a:tc>
                  <a:txBody>
                    <a:bodyPr/>
                    <a:lstStyle/>
                    <a:p>
                      <a:pPr>
                        <a:buNone/>
                      </a:pPr>
                      <a:r>
                        <a:rPr lang="en-CA" sz="1800"/>
                        <a:t>0.88</a:t>
                      </a:r>
                    </a:p>
                  </a:txBody>
                  <a:tcPr marL="90653" marR="90653" marT="45326" marB="45326" anchor="ctr"/>
                </a:tc>
                <a:tc>
                  <a:txBody>
                    <a:bodyPr/>
                    <a:lstStyle/>
                    <a:p>
                      <a:pPr>
                        <a:buNone/>
                      </a:pPr>
                      <a:r>
                        <a:rPr lang="en-CA" sz="1800"/>
                        <a:t>0.88</a:t>
                      </a:r>
                    </a:p>
                  </a:txBody>
                  <a:tcPr marL="90653" marR="90653" marT="45326" marB="45326" anchor="ctr"/>
                </a:tc>
                <a:tc>
                  <a:txBody>
                    <a:bodyPr/>
                    <a:lstStyle/>
                    <a:p>
                      <a:pPr>
                        <a:buNone/>
                      </a:pPr>
                      <a:r>
                        <a:rPr lang="en-CA" sz="1800"/>
                        <a:t>0.88</a:t>
                      </a:r>
                    </a:p>
                  </a:txBody>
                  <a:tcPr marL="90653" marR="90653" marT="45326" marB="45326" anchor="ctr"/>
                </a:tc>
                <a:extLst>
                  <a:ext uri="{0D108BD9-81ED-4DB2-BD59-A6C34878D82A}">
                    <a16:rowId xmlns:a16="http://schemas.microsoft.com/office/drawing/2014/main" val="2577780043"/>
                  </a:ext>
                </a:extLst>
              </a:tr>
              <a:tr h="405728">
                <a:tc>
                  <a:txBody>
                    <a:bodyPr/>
                    <a:lstStyle/>
                    <a:p>
                      <a:pPr>
                        <a:buNone/>
                      </a:pPr>
                      <a:r>
                        <a:rPr lang="en-CA" sz="1800"/>
                        <a:t>Ship</a:t>
                      </a:r>
                    </a:p>
                  </a:txBody>
                  <a:tcPr marL="90653" marR="90653" marT="45326" marB="45326" anchor="ctr"/>
                </a:tc>
                <a:tc>
                  <a:txBody>
                    <a:bodyPr/>
                    <a:lstStyle/>
                    <a:p>
                      <a:pPr>
                        <a:buNone/>
                      </a:pPr>
                      <a:r>
                        <a:rPr lang="en-CA" sz="1800"/>
                        <a:t>0.92</a:t>
                      </a:r>
                    </a:p>
                  </a:txBody>
                  <a:tcPr marL="90653" marR="90653" marT="45326" marB="45326" anchor="ctr"/>
                </a:tc>
                <a:tc>
                  <a:txBody>
                    <a:bodyPr/>
                    <a:lstStyle/>
                    <a:p>
                      <a:pPr>
                        <a:buNone/>
                      </a:pPr>
                      <a:r>
                        <a:rPr lang="en-CA" sz="1800"/>
                        <a:t>0.93</a:t>
                      </a:r>
                    </a:p>
                  </a:txBody>
                  <a:tcPr marL="90653" marR="90653" marT="45326" marB="45326" anchor="ctr"/>
                </a:tc>
                <a:tc>
                  <a:txBody>
                    <a:bodyPr/>
                    <a:lstStyle/>
                    <a:p>
                      <a:pPr>
                        <a:buNone/>
                      </a:pPr>
                      <a:r>
                        <a:rPr lang="en-CA" sz="1800"/>
                        <a:t>0.92</a:t>
                      </a:r>
                    </a:p>
                  </a:txBody>
                  <a:tcPr marL="90653" marR="90653" marT="45326" marB="45326" anchor="ctr"/>
                </a:tc>
                <a:extLst>
                  <a:ext uri="{0D108BD9-81ED-4DB2-BD59-A6C34878D82A}">
                    <a16:rowId xmlns:a16="http://schemas.microsoft.com/office/drawing/2014/main" val="4107065556"/>
                  </a:ext>
                </a:extLst>
              </a:tr>
              <a:tr h="405728">
                <a:tc>
                  <a:txBody>
                    <a:bodyPr/>
                    <a:lstStyle/>
                    <a:p>
                      <a:pPr>
                        <a:buNone/>
                      </a:pPr>
                      <a:r>
                        <a:rPr lang="en-CA" sz="1800"/>
                        <a:t>Truck</a:t>
                      </a:r>
                    </a:p>
                  </a:txBody>
                  <a:tcPr marL="90653" marR="90653" marT="45326" marB="45326" anchor="ctr"/>
                </a:tc>
                <a:tc>
                  <a:txBody>
                    <a:bodyPr/>
                    <a:lstStyle/>
                    <a:p>
                      <a:pPr>
                        <a:buNone/>
                      </a:pPr>
                      <a:r>
                        <a:rPr lang="en-CA" sz="1800"/>
                        <a:t>0.89</a:t>
                      </a:r>
                    </a:p>
                  </a:txBody>
                  <a:tcPr marL="90653" marR="90653" marT="45326" marB="45326" anchor="ctr"/>
                </a:tc>
                <a:tc>
                  <a:txBody>
                    <a:bodyPr/>
                    <a:lstStyle/>
                    <a:p>
                      <a:pPr>
                        <a:buNone/>
                      </a:pPr>
                      <a:r>
                        <a:rPr lang="en-CA" sz="1800"/>
                        <a:t>0.92</a:t>
                      </a:r>
                    </a:p>
                  </a:txBody>
                  <a:tcPr marL="90653" marR="90653" marT="45326" marB="45326" anchor="ctr"/>
                </a:tc>
                <a:tc>
                  <a:txBody>
                    <a:bodyPr/>
                    <a:lstStyle/>
                    <a:p>
                      <a:pPr>
                        <a:buNone/>
                      </a:pPr>
                      <a:r>
                        <a:rPr lang="en-CA" sz="1800"/>
                        <a:t>0.91</a:t>
                      </a:r>
                    </a:p>
                  </a:txBody>
                  <a:tcPr marL="90653" marR="90653" marT="45326" marB="45326" anchor="ctr"/>
                </a:tc>
                <a:extLst>
                  <a:ext uri="{0D108BD9-81ED-4DB2-BD59-A6C34878D82A}">
                    <a16:rowId xmlns:a16="http://schemas.microsoft.com/office/drawing/2014/main" val="2496576190"/>
                  </a:ext>
                </a:extLst>
              </a:tr>
              <a:tr h="405728">
                <a:tc>
                  <a:txBody>
                    <a:bodyPr/>
                    <a:lstStyle/>
                    <a:p>
                      <a:pPr>
                        <a:buNone/>
                      </a:pPr>
                      <a:r>
                        <a:rPr lang="en-CA" sz="1800" b="1" dirty="0"/>
                        <a:t>Average</a:t>
                      </a:r>
                      <a:endParaRPr lang="en-CA" sz="1800" dirty="0"/>
                    </a:p>
                  </a:txBody>
                  <a:tcPr marL="90653" marR="90653" marT="45326" marB="45326" anchor="ctr"/>
                </a:tc>
                <a:tc>
                  <a:txBody>
                    <a:bodyPr/>
                    <a:lstStyle/>
                    <a:p>
                      <a:pPr>
                        <a:buNone/>
                      </a:pPr>
                      <a:r>
                        <a:rPr lang="en-CA" sz="1800" b="1"/>
                        <a:t>0.89</a:t>
                      </a:r>
                      <a:endParaRPr lang="en-CA" sz="1800"/>
                    </a:p>
                  </a:txBody>
                  <a:tcPr marL="90653" marR="90653" marT="45326" marB="45326" anchor="ctr"/>
                </a:tc>
                <a:tc>
                  <a:txBody>
                    <a:bodyPr/>
                    <a:lstStyle/>
                    <a:p>
                      <a:pPr>
                        <a:buNone/>
                      </a:pPr>
                      <a:r>
                        <a:rPr lang="en-CA" sz="1800" b="1"/>
                        <a:t>0.89</a:t>
                      </a:r>
                      <a:endParaRPr lang="en-CA" sz="1800"/>
                    </a:p>
                  </a:txBody>
                  <a:tcPr marL="90653" marR="90653" marT="45326" marB="45326" anchor="ctr"/>
                </a:tc>
                <a:tc>
                  <a:txBody>
                    <a:bodyPr/>
                    <a:lstStyle/>
                    <a:p>
                      <a:pPr>
                        <a:buNone/>
                      </a:pPr>
                      <a:r>
                        <a:rPr lang="en-CA" sz="1800" b="1" dirty="0"/>
                        <a:t>0.89</a:t>
                      </a:r>
                      <a:endParaRPr lang="en-CA" sz="1800" dirty="0"/>
                    </a:p>
                  </a:txBody>
                  <a:tcPr marL="90653" marR="90653" marT="45326" marB="45326" anchor="ctr"/>
                </a:tc>
                <a:extLst>
                  <a:ext uri="{0D108BD9-81ED-4DB2-BD59-A6C34878D82A}">
                    <a16:rowId xmlns:a16="http://schemas.microsoft.com/office/drawing/2014/main" val="540477913"/>
                  </a:ext>
                </a:extLst>
              </a:tr>
            </a:tbl>
          </a:graphicData>
        </a:graphic>
      </p:graphicFrame>
      <p:pic>
        <p:nvPicPr>
          <p:cNvPr id="9" name="Audio 8">
            <a:extLst>
              <a:ext uri="{FF2B5EF4-FFF2-40B4-BE49-F238E27FC236}">
                <a16:creationId xmlns:a16="http://schemas.microsoft.com/office/drawing/2014/main" id="{0598C1AF-9ACA-5AF3-4D6B-834A7D2061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28110935"/>
      </p:ext>
    </p:extLst>
  </p:cSld>
  <p:clrMapOvr>
    <a:masterClrMapping/>
  </p:clrMapOvr>
  <mc:AlternateContent xmlns:mc="http://schemas.openxmlformats.org/markup-compatibility/2006">
    <mc:Choice xmlns:p14="http://schemas.microsoft.com/office/powerpoint/2010/main" Requires="p14">
      <p:transition spd="slow" p14:dur="2000" advTm="28490"/>
    </mc:Choice>
    <mc:Fallback>
      <p:transition spd="slow" advTm="28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44CC7-A990-4C88-AC05-668A3FED789A}"/>
              </a:ext>
            </a:extLst>
          </p:cNvPr>
          <p:cNvSpPr txBox="1"/>
          <p:nvPr/>
        </p:nvSpPr>
        <p:spPr>
          <a:xfrm>
            <a:off x="330200" y="457200"/>
            <a:ext cx="7404100" cy="523220"/>
          </a:xfrm>
          <a:prstGeom prst="rect">
            <a:avLst/>
          </a:prstGeom>
          <a:noFill/>
        </p:spPr>
        <p:txBody>
          <a:bodyPr wrap="square" rtlCol="0">
            <a:spAutoFit/>
          </a:bodyPr>
          <a:lstStyle/>
          <a:p>
            <a:r>
              <a:rPr lang="en-US" sz="2800" dirty="0">
                <a:solidFill>
                  <a:schemeClr val="accent2">
                    <a:lumMod val="75000"/>
                  </a:schemeClr>
                </a:solidFill>
              </a:rPr>
              <a:t>Critical Analysis &amp; Key Insights</a:t>
            </a:r>
          </a:p>
        </p:txBody>
      </p:sp>
      <p:sp>
        <p:nvSpPr>
          <p:cNvPr id="3" name="TextBox 2">
            <a:extLst>
              <a:ext uri="{FF2B5EF4-FFF2-40B4-BE49-F238E27FC236}">
                <a16:creationId xmlns:a16="http://schemas.microsoft.com/office/drawing/2014/main" id="{3CE8578C-F363-BC03-B1F4-3EA548422F9D}"/>
              </a:ext>
            </a:extLst>
          </p:cNvPr>
          <p:cNvSpPr txBox="1"/>
          <p:nvPr/>
        </p:nvSpPr>
        <p:spPr>
          <a:xfrm>
            <a:off x="330200" y="1536700"/>
            <a:ext cx="10477500" cy="5355312"/>
          </a:xfrm>
          <a:prstGeom prst="rect">
            <a:avLst/>
          </a:prstGeom>
          <a:noFill/>
        </p:spPr>
        <p:txBody>
          <a:bodyPr wrap="square" rtlCol="0">
            <a:spAutoFit/>
          </a:bodyPr>
          <a:lstStyle/>
          <a:p>
            <a:pPr>
              <a:buClr>
                <a:schemeClr val="accent2">
                  <a:lumMod val="75000"/>
                </a:schemeClr>
              </a:buClr>
            </a:pPr>
            <a:r>
              <a:rPr lang="en-CA" b="1" dirty="0">
                <a:solidFill>
                  <a:schemeClr val="accent2">
                    <a:lumMod val="75000"/>
                  </a:schemeClr>
                </a:solidFill>
              </a:rPr>
              <a:t>Overfitting vs Generalisation</a:t>
            </a:r>
            <a:endParaRPr lang="en-CA" dirty="0">
              <a:solidFill>
                <a:schemeClr val="accent2">
                  <a:lumMod val="75000"/>
                </a:schemeClr>
              </a:solidFill>
            </a:endParaRPr>
          </a:p>
          <a:p>
            <a:pPr marL="285750" lvl="0" indent="-285750">
              <a:buClr>
                <a:schemeClr val="accent2">
                  <a:lumMod val="75000"/>
                </a:schemeClr>
              </a:buClr>
              <a:buFont typeface="Arial" panose="020B0604020202020204" pitchFamily="34" charset="0"/>
              <a:buChar char="•"/>
            </a:pPr>
            <a:r>
              <a:rPr lang="en-CA" dirty="0"/>
              <a:t>The </a:t>
            </a:r>
            <a:r>
              <a:rPr lang="en-CA" b="1" dirty="0">
                <a:solidFill>
                  <a:schemeClr val="accent2">
                    <a:lumMod val="75000"/>
                  </a:schemeClr>
                </a:solidFill>
              </a:rPr>
              <a:t>CNN</a:t>
            </a:r>
            <a:r>
              <a:rPr lang="en-CA" dirty="0"/>
              <a:t> showed mild overfitting — training accuracy kept rising past validation (~95% vs ~85%) before early stopping kicked in (Goodfellow et al., 2016).</a:t>
            </a:r>
          </a:p>
          <a:p>
            <a:pPr marL="285750" indent="-285750">
              <a:buClr>
                <a:schemeClr val="accent2">
                  <a:lumMod val="75000"/>
                </a:schemeClr>
              </a:buClr>
              <a:buFont typeface="Arial" panose="020B0604020202020204" pitchFamily="34" charset="0"/>
              <a:buChar char="•"/>
            </a:pPr>
            <a:r>
              <a:rPr lang="en-CA" b="1" dirty="0">
                <a:solidFill>
                  <a:schemeClr val="accent2">
                    <a:lumMod val="75000"/>
                  </a:schemeClr>
                </a:solidFill>
              </a:rPr>
              <a:t>MobileNetV2</a:t>
            </a:r>
            <a:r>
              <a:rPr lang="en-CA" dirty="0"/>
              <a:t> generalised better out-of-the-box due to pre-trained ImageNet features and smaller learning rate during fine-tuning (LeCun, Bengio &amp; Hinton, 2015).</a:t>
            </a:r>
          </a:p>
          <a:p>
            <a:pPr>
              <a:buClr>
                <a:schemeClr val="accent2">
                  <a:lumMod val="75000"/>
                </a:schemeClr>
              </a:buClr>
            </a:pPr>
            <a:r>
              <a:rPr lang="en-CA" b="1" dirty="0">
                <a:solidFill>
                  <a:schemeClr val="accent2">
                    <a:lumMod val="75000"/>
                  </a:schemeClr>
                </a:solidFill>
              </a:rPr>
              <a:t>Hyperparameter Impact</a:t>
            </a:r>
            <a:endParaRPr lang="en-CA" dirty="0">
              <a:solidFill>
                <a:schemeClr val="accent2">
                  <a:lumMod val="75000"/>
                </a:schemeClr>
              </a:solidFill>
            </a:endParaRPr>
          </a:p>
          <a:p>
            <a:pPr marL="285750" lvl="0" indent="-285750">
              <a:buClr>
                <a:schemeClr val="accent2">
                  <a:lumMod val="75000"/>
                </a:schemeClr>
              </a:buClr>
              <a:buFont typeface="Arial" panose="020B0604020202020204" pitchFamily="34" charset="0"/>
              <a:buChar char="•"/>
            </a:pPr>
            <a:r>
              <a:rPr lang="en-CA" dirty="0"/>
              <a:t>Learning rate and dropout had the biggest effect.</a:t>
            </a:r>
          </a:p>
          <a:p>
            <a:pPr marL="285750" indent="-285750">
              <a:buClr>
                <a:schemeClr val="accent2">
                  <a:lumMod val="75000"/>
                </a:schemeClr>
              </a:buClr>
              <a:buFont typeface="Arial" panose="020B0604020202020204" pitchFamily="34" charset="0"/>
              <a:buChar char="•"/>
            </a:pPr>
            <a:r>
              <a:rPr lang="en-CA" dirty="0"/>
              <a:t>High dropout (0.5) helped the CNN generalise, while TL needed only 0.2 (Kartik et al., 2023).</a:t>
            </a:r>
          </a:p>
          <a:p>
            <a:pPr marL="285750" indent="-285750">
              <a:buClr>
                <a:schemeClr val="accent2">
                  <a:lumMod val="75000"/>
                </a:schemeClr>
              </a:buClr>
              <a:buFont typeface="Arial" panose="020B0604020202020204" pitchFamily="34" charset="0"/>
              <a:buChar char="•"/>
            </a:pPr>
            <a:r>
              <a:rPr lang="en-CA" dirty="0"/>
              <a:t>A small LR (1e-4) during fine-tuning kept MobileNetV2 stable and prevented weight drift (Howard et al., 2017).</a:t>
            </a:r>
          </a:p>
          <a:p>
            <a:pPr>
              <a:buClr>
                <a:schemeClr val="accent2">
                  <a:lumMod val="75000"/>
                </a:schemeClr>
              </a:buClr>
            </a:pPr>
            <a:r>
              <a:rPr lang="en-CA" b="1" dirty="0">
                <a:solidFill>
                  <a:schemeClr val="accent2">
                    <a:lumMod val="75000"/>
                  </a:schemeClr>
                </a:solidFill>
              </a:rPr>
              <a:t>Model Trade-offs</a:t>
            </a:r>
            <a:endParaRPr lang="en-CA" dirty="0">
              <a:solidFill>
                <a:schemeClr val="accent2">
                  <a:lumMod val="75000"/>
                </a:schemeClr>
              </a:solidFill>
            </a:endParaRPr>
          </a:p>
          <a:p>
            <a:pPr marL="285750" lvl="0" indent="-285750">
              <a:buClr>
                <a:schemeClr val="accent2">
                  <a:lumMod val="75000"/>
                </a:schemeClr>
              </a:buClr>
              <a:buFont typeface="Arial" panose="020B0604020202020204" pitchFamily="34" charset="0"/>
              <a:buChar char="•"/>
            </a:pPr>
            <a:r>
              <a:rPr lang="en-CA" b="1" dirty="0">
                <a:solidFill>
                  <a:schemeClr val="accent2">
                    <a:lumMod val="75000"/>
                  </a:schemeClr>
                </a:solidFill>
              </a:rPr>
              <a:t>CNN</a:t>
            </a:r>
            <a:r>
              <a:rPr lang="en-CA" b="1" dirty="0"/>
              <a:t>:</a:t>
            </a:r>
            <a:r>
              <a:rPr lang="en-CA" dirty="0"/>
              <a:t> Lightweight and fast but required more epochs to reach moderate accuracy (~85%).</a:t>
            </a:r>
          </a:p>
          <a:p>
            <a:pPr marL="285750" lvl="0" indent="-285750">
              <a:buClr>
                <a:schemeClr val="accent2">
                  <a:lumMod val="75000"/>
                </a:schemeClr>
              </a:buClr>
              <a:buFont typeface="Arial" panose="020B0604020202020204" pitchFamily="34" charset="0"/>
              <a:buChar char="•"/>
            </a:pPr>
            <a:r>
              <a:rPr lang="en-CA" b="1" dirty="0">
                <a:solidFill>
                  <a:schemeClr val="accent2">
                    <a:lumMod val="75000"/>
                  </a:schemeClr>
                </a:solidFill>
              </a:rPr>
              <a:t>MobileNetV2</a:t>
            </a:r>
            <a:r>
              <a:rPr lang="en-CA" b="1" dirty="0"/>
              <a:t>:</a:t>
            </a:r>
            <a:r>
              <a:rPr lang="en-CA" dirty="0"/>
              <a:t> Larger but more data-efficient — hit ~90% accuracy with fewer epochs.</a:t>
            </a:r>
          </a:p>
          <a:p>
            <a:pPr marL="285750" indent="-285750">
              <a:buClr>
                <a:schemeClr val="accent2">
                  <a:lumMod val="75000"/>
                </a:schemeClr>
              </a:buClr>
              <a:buFont typeface="Arial" panose="020B0604020202020204" pitchFamily="34" charset="0"/>
              <a:buChar char="•"/>
            </a:pPr>
            <a:r>
              <a:rPr lang="en-CA" dirty="0"/>
              <a:t>TL clearly offered the best accuracy–efficiency balance for CIFAR-10 (Kartik et al., 2023).</a:t>
            </a:r>
          </a:p>
          <a:p>
            <a:pPr>
              <a:buClr>
                <a:schemeClr val="accent2">
                  <a:lumMod val="75000"/>
                </a:schemeClr>
              </a:buClr>
            </a:pPr>
            <a:r>
              <a:rPr lang="en-CA" b="1" dirty="0">
                <a:solidFill>
                  <a:schemeClr val="accent2">
                    <a:lumMod val="75000"/>
                  </a:schemeClr>
                </a:solidFill>
              </a:rPr>
              <a:t>Takeaway:</a:t>
            </a:r>
            <a:br>
              <a:rPr lang="en-CA" dirty="0"/>
            </a:br>
            <a:r>
              <a:rPr lang="en-CA" dirty="0"/>
              <a:t>Transfer learning not only accelerated training but reduced overfitting and improved test accuracy. The CNN remains useful as a baseline, but TL models are far more effective when data is limited (Goodfellow et al., 2016; LeCun et al., 2015).</a:t>
            </a:r>
          </a:p>
          <a:p>
            <a:endParaRPr lang="en-US" dirty="0"/>
          </a:p>
        </p:txBody>
      </p:sp>
      <p:pic>
        <p:nvPicPr>
          <p:cNvPr id="6" name="Audio 5">
            <a:extLst>
              <a:ext uri="{FF2B5EF4-FFF2-40B4-BE49-F238E27FC236}">
                <a16:creationId xmlns:a16="http://schemas.microsoft.com/office/drawing/2014/main" id="{D0BD0105-02AB-E7FF-4493-0D53EE8A11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13822998"/>
      </p:ext>
    </p:extLst>
  </p:cSld>
  <p:clrMapOvr>
    <a:masterClrMapping/>
  </p:clrMapOvr>
  <mc:AlternateContent xmlns:mc="http://schemas.openxmlformats.org/markup-compatibility/2006">
    <mc:Choice xmlns:p14="http://schemas.microsoft.com/office/powerpoint/2010/main" Requires="p14">
      <p:transition spd="slow" p14:dur="2000" advTm="94026"/>
    </mc:Choice>
    <mc:Fallback>
      <p:transition spd="slow" advTm="94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25FF-0085-04D3-34CD-A02E3BFED8F9}"/>
              </a:ext>
            </a:extLst>
          </p:cNvPr>
          <p:cNvSpPr txBox="1"/>
          <p:nvPr/>
        </p:nvSpPr>
        <p:spPr>
          <a:xfrm>
            <a:off x="228600" y="480080"/>
            <a:ext cx="6565900" cy="523220"/>
          </a:xfrm>
          <a:prstGeom prst="rect">
            <a:avLst/>
          </a:prstGeom>
          <a:noFill/>
        </p:spPr>
        <p:txBody>
          <a:bodyPr wrap="square" rtlCol="0">
            <a:spAutoFit/>
          </a:bodyPr>
          <a:lstStyle/>
          <a:p>
            <a:r>
              <a:rPr lang="en-US" sz="2800" dirty="0">
                <a:solidFill>
                  <a:schemeClr val="accent2">
                    <a:lumMod val="75000"/>
                  </a:schemeClr>
                </a:solidFill>
              </a:rPr>
              <a:t>Conclusion and Lessons Learned</a:t>
            </a:r>
          </a:p>
        </p:txBody>
      </p:sp>
      <p:sp>
        <p:nvSpPr>
          <p:cNvPr id="3" name="TextBox 2">
            <a:extLst>
              <a:ext uri="{FF2B5EF4-FFF2-40B4-BE49-F238E27FC236}">
                <a16:creationId xmlns:a16="http://schemas.microsoft.com/office/drawing/2014/main" id="{6EF2286B-EDC7-D1D2-A5C6-0DC67F69D62A}"/>
              </a:ext>
            </a:extLst>
          </p:cNvPr>
          <p:cNvSpPr txBox="1"/>
          <p:nvPr/>
        </p:nvSpPr>
        <p:spPr>
          <a:xfrm>
            <a:off x="228600" y="1003300"/>
            <a:ext cx="10744200" cy="5632311"/>
          </a:xfrm>
          <a:prstGeom prst="rect">
            <a:avLst/>
          </a:prstGeom>
          <a:noFill/>
        </p:spPr>
        <p:txBody>
          <a:bodyPr wrap="square" rtlCol="0">
            <a:spAutoFit/>
          </a:bodyPr>
          <a:lstStyle/>
          <a:p>
            <a:r>
              <a:rPr lang="en-CA" b="1" dirty="0">
                <a:solidFill>
                  <a:schemeClr val="accent2">
                    <a:lumMod val="75000"/>
                  </a:schemeClr>
                </a:solidFill>
              </a:rPr>
              <a:t>Transfer Learning Outperformed CNN</a:t>
            </a:r>
            <a:br>
              <a:rPr lang="en-CA" dirty="0">
                <a:solidFill>
                  <a:schemeClr val="accent2">
                    <a:lumMod val="75000"/>
                  </a:schemeClr>
                </a:solidFill>
              </a:rPr>
            </a:br>
            <a:r>
              <a:rPr lang="en-CA" dirty="0"/>
              <a:t>MobileNetV2 consistently delivered stronger validation and test accuracy (~90%), proving that pre-trained models adapt faster and generalise better than CNNs built from scratch (Kartik et al., 2023; Goodfellow et al., 2016).</a:t>
            </a:r>
          </a:p>
          <a:p>
            <a:endParaRPr lang="en-CA" dirty="0"/>
          </a:p>
          <a:p>
            <a:r>
              <a:rPr lang="en-CA" b="1" dirty="0">
                <a:solidFill>
                  <a:schemeClr val="accent2">
                    <a:lumMod val="75000"/>
                  </a:schemeClr>
                </a:solidFill>
              </a:rPr>
              <a:t>Data Quality Over Quantity</a:t>
            </a:r>
            <a:br>
              <a:rPr lang="en-CA" dirty="0"/>
            </a:br>
            <a:r>
              <a:rPr lang="en-CA" dirty="0"/>
              <a:t>Data augmentation was key — random flips, zooms, and rotations helped prevent overfitting and made the model more robust (Shorten &amp; </a:t>
            </a:r>
            <a:r>
              <a:rPr lang="en-CA" dirty="0" err="1"/>
              <a:t>Khoshgoftaar</a:t>
            </a:r>
            <a:r>
              <a:rPr lang="en-CA" dirty="0"/>
              <a:t>, 2019).</a:t>
            </a:r>
          </a:p>
          <a:p>
            <a:endParaRPr lang="en-CA" dirty="0"/>
          </a:p>
          <a:p>
            <a:r>
              <a:rPr lang="en-CA" b="1" dirty="0">
                <a:solidFill>
                  <a:schemeClr val="accent2">
                    <a:lumMod val="75000"/>
                  </a:schemeClr>
                </a:solidFill>
              </a:rPr>
              <a:t>Smart Training Choices Matter</a:t>
            </a:r>
            <a:br>
              <a:rPr lang="en-CA" dirty="0"/>
            </a:br>
            <a:r>
              <a:rPr lang="en-CA" dirty="0"/>
              <a:t>Lower learning rates, gradual unfreezing, and early stopping helped MobileNetV2 fine-tune without losing its pre-trained knowledge (Howard et al., 2017).</a:t>
            </a:r>
          </a:p>
          <a:p>
            <a:endParaRPr lang="en-CA" dirty="0"/>
          </a:p>
          <a:p>
            <a:r>
              <a:rPr lang="en-CA" b="1" dirty="0">
                <a:solidFill>
                  <a:schemeClr val="accent2">
                    <a:lumMod val="75000"/>
                  </a:schemeClr>
                </a:solidFill>
              </a:rPr>
              <a:t>Real-World Use Case</a:t>
            </a:r>
            <a:br>
              <a:rPr lang="en-CA" dirty="0"/>
            </a:br>
            <a:r>
              <a:rPr lang="en-CA" dirty="0"/>
              <a:t>This same approach underpins </a:t>
            </a:r>
            <a:r>
              <a:rPr lang="en-CA" b="1" dirty="0"/>
              <a:t>autonomous vehicle vision systems</a:t>
            </a:r>
            <a:r>
              <a:rPr lang="en-CA" dirty="0"/>
              <a:t>, where pre-trained CNNs detect objects like cars, pedestrians, and traffic signs even with limited training data (LeCun, Bengio &amp; Hinton, 2015).</a:t>
            </a:r>
          </a:p>
          <a:p>
            <a:endParaRPr lang="en-CA" dirty="0"/>
          </a:p>
          <a:p>
            <a:r>
              <a:rPr lang="en-CA" b="1" dirty="0">
                <a:solidFill>
                  <a:schemeClr val="accent2">
                    <a:lumMod val="75000"/>
                  </a:schemeClr>
                </a:solidFill>
              </a:rPr>
              <a:t>Next Step</a:t>
            </a:r>
            <a:br>
              <a:rPr lang="en-CA" dirty="0"/>
            </a:br>
            <a:r>
              <a:rPr lang="en-CA" dirty="0"/>
              <a:t>Test deeper architectures like </a:t>
            </a:r>
            <a:r>
              <a:rPr lang="en-CA" b="1" dirty="0" err="1"/>
              <a:t>EfficientNet</a:t>
            </a:r>
            <a:r>
              <a:rPr lang="en-CA" dirty="0"/>
              <a:t> or tweak hyperparameters to push accuracy beyond 90%.</a:t>
            </a:r>
          </a:p>
        </p:txBody>
      </p:sp>
      <p:pic>
        <p:nvPicPr>
          <p:cNvPr id="6" name="Audio 5">
            <a:extLst>
              <a:ext uri="{FF2B5EF4-FFF2-40B4-BE49-F238E27FC236}">
                <a16:creationId xmlns:a16="http://schemas.microsoft.com/office/drawing/2014/main" id="{9310B073-6765-ADF0-8B58-2E3158A58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94948780"/>
      </p:ext>
    </p:extLst>
  </p:cSld>
  <p:clrMapOvr>
    <a:masterClrMapping/>
  </p:clrMapOvr>
  <mc:AlternateContent xmlns:mc="http://schemas.openxmlformats.org/markup-compatibility/2006">
    <mc:Choice xmlns:p14="http://schemas.microsoft.com/office/powerpoint/2010/main" Requires="p14">
      <p:transition spd="slow" p14:dur="2000" advTm="149184"/>
    </mc:Choice>
    <mc:Fallback>
      <p:transition spd="slow" advTm="149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C1F2296-53A0-870F-3214-99E137E1F3D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solidFill>
                  <a:schemeClr val="accent2">
                    <a:lumMod val="75000"/>
                  </a:schemeClr>
                </a:solidFill>
                <a:latin typeface="+mj-lt"/>
                <a:ea typeface="+mj-ea"/>
                <a:cs typeface="+mj-cs"/>
              </a:rPr>
              <a:t>CNN Model Appendix</a:t>
            </a:r>
          </a:p>
        </p:txBody>
      </p:sp>
      <p:sp>
        <p:nvSpPr>
          <p:cNvPr id="25" name="Rectangle 2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 program&#10;&#10;AI-generated content may be incorrect.">
            <a:extLst>
              <a:ext uri="{FF2B5EF4-FFF2-40B4-BE49-F238E27FC236}">
                <a16:creationId xmlns:a16="http://schemas.microsoft.com/office/drawing/2014/main" id="{3D38EC10-7ACB-BA61-06BF-ED617D6EF85A}"/>
              </a:ext>
            </a:extLst>
          </p:cNvPr>
          <p:cNvPicPr>
            <a:picLocks noChangeAspect="1"/>
          </p:cNvPicPr>
          <p:nvPr/>
        </p:nvPicPr>
        <p:blipFill>
          <a:blip r:embed="rId4"/>
          <a:srcRect t="10019"/>
          <a:stretch>
            <a:fillRect/>
          </a:stretch>
        </p:blipFill>
        <p:spPr>
          <a:xfrm>
            <a:off x="320040" y="2816028"/>
            <a:ext cx="3703320" cy="327754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D99D84C-F414-8ED9-677D-ED6CD08C4C23}"/>
              </a:ext>
            </a:extLst>
          </p:cNvPr>
          <p:cNvPicPr>
            <a:picLocks noChangeAspect="1"/>
          </p:cNvPicPr>
          <p:nvPr/>
        </p:nvPicPr>
        <p:blipFill>
          <a:blip r:embed="rId5"/>
          <a:stretch>
            <a:fillRect/>
          </a:stretch>
        </p:blipFill>
        <p:spPr>
          <a:xfrm>
            <a:off x="4244340" y="2958133"/>
            <a:ext cx="3703320" cy="2835764"/>
          </a:xfrm>
          <a:prstGeom prst="rect">
            <a:avLst/>
          </a:prstGeom>
        </p:spPr>
      </p:pic>
      <p:pic>
        <p:nvPicPr>
          <p:cNvPr id="8" name="Picture 7" descr="A screenshot of a test&#10;&#10;AI-generated content may be incorrect.">
            <a:extLst>
              <a:ext uri="{FF2B5EF4-FFF2-40B4-BE49-F238E27FC236}">
                <a16:creationId xmlns:a16="http://schemas.microsoft.com/office/drawing/2014/main" id="{AF14C369-A99C-423B-015A-CCA443633FF4}"/>
              </a:ext>
            </a:extLst>
          </p:cNvPr>
          <p:cNvPicPr>
            <a:picLocks noChangeAspect="1"/>
          </p:cNvPicPr>
          <p:nvPr/>
        </p:nvPicPr>
        <p:blipFill>
          <a:blip r:embed="rId6"/>
          <a:stretch>
            <a:fillRect/>
          </a:stretch>
        </p:blipFill>
        <p:spPr>
          <a:xfrm>
            <a:off x="8165592" y="3717313"/>
            <a:ext cx="3703320" cy="898055"/>
          </a:xfrm>
          <a:prstGeom prst="rect">
            <a:avLst/>
          </a:prstGeom>
        </p:spPr>
      </p:pic>
      <p:pic>
        <p:nvPicPr>
          <p:cNvPr id="11" name="Audio 10">
            <a:extLst>
              <a:ext uri="{FF2B5EF4-FFF2-40B4-BE49-F238E27FC236}">
                <a16:creationId xmlns:a16="http://schemas.microsoft.com/office/drawing/2014/main" id="{4A58B439-D3D4-B0B6-CF25-377D11DD37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0666814"/>
      </p:ext>
    </p:extLst>
  </p:cSld>
  <p:clrMapOvr>
    <a:masterClrMapping/>
  </p:clrMapOvr>
  <mc:AlternateContent xmlns:mc="http://schemas.openxmlformats.org/markup-compatibility/2006">
    <mc:Choice xmlns:p14="http://schemas.microsoft.com/office/powerpoint/2010/main" Requires="p14">
      <p:transition spd="slow" p14:dur="2000" advTm="4373"/>
    </mc:Choice>
    <mc:Fallback>
      <p:transition spd="slow"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C0942F-926C-8D94-84AA-A15DC627FE7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73B3A1-A851-C5CD-8437-3BF47B902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D45B53D6-20D7-77AB-D99F-DC1FA63C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101599F-B259-080D-46BC-4539AFE94220}"/>
              </a:ext>
            </a:extLst>
          </p:cNvPr>
          <p:cNvSpPr txBox="1"/>
          <p:nvPr/>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solidFill>
                  <a:schemeClr val="accent2">
                    <a:lumMod val="75000"/>
                  </a:schemeClr>
                </a:solidFill>
                <a:latin typeface="+mj-lt"/>
                <a:ea typeface="+mj-ea"/>
                <a:cs typeface="+mj-cs"/>
              </a:rPr>
              <a:t>Data Augmentation on CNN Model Appendix</a:t>
            </a:r>
          </a:p>
        </p:txBody>
      </p:sp>
      <p:sp>
        <p:nvSpPr>
          <p:cNvPr id="25" name="Rectangle 24">
            <a:extLst>
              <a:ext uri="{FF2B5EF4-FFF2-40B4-BE49-F238E27FC236}">
                <a16:creationId xmlns:a16="http://schemas.microsoft.com/office/drawing/2014/main" id="{D0B5AA71-6E14-1444-FDA2-6C2B19D2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EB6A01E-D628-97CE-4407-1FB0CDF52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program&#10;&#10;AI-generated content may be incorrect.">
            <a:extLst>
              <a:ext uri="{FF2B5EF4-FFF2-40B4-BE49-F238E27FC236}">
                <a16:creationId xmlns:a16="http://schemas.microsoft.com/office/drawing/2014/main" id="{B5B4D9A8-0A85-893B-D982-39E1A02D903F}"/>
              </a:ext>
            </a:extLst>
          </p:cNvPr>
          <p:cNvPicPr>
            <a:picLocks noChangeAspect="1"/>
          </p:cNvPicPr>
          <p:nvPr/>
        </p:nvPicPr>
        <p:blipFill>
          <a:blip r:embed="rId4"/>
          <a:stretch>
            <a:fillRect/>
          </a:stretch>
        </p:blipFill>
        <p:spPr>
          <a:xfrm>
            <a:off x="622800" y="2487117"/>
            <a:ext cx="4775242" cy="329484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B88FDA79-AA19-59B0-60E1-E31E4356664D}"/>
              </a:ext>
            </a:extLst>
          </p:cNvPr>
          <p:cNvPicPr>
            <a:picLocks noChangeAspect="1"/>
          </p:cNvPicPr>
          <p:nvPr/>
        </p:nvPicPr>
        <p:blipFill>
          <a:blip r:embed="rId5"/>
          <a:stretch>
            <a:fillRect/>
          </a:stretch>
        </p:blipFill>
        <p:spPr>
          <a:xfrm>
            <a:off x="6793960" y="2317898"/>
            <a:ext cx="4583464" cy="3540642"/>
          </a:xfrm>
          <a:prstGeom prst="rect">
            <a:avLst/>
          </a:prstGeom>
        </p:spPr>
      </p:pic>
      <p:pic>
        <p:nvPicPr>
          <p:cNvPr id="12" name="Audio 11">
            <a:extLst>
              <a:ext uri="{FF2B5EF4-FFF2-40B4-BE49-F238E27FC236}">
                <a16:creationId xmlns:a16="http://schemas.microsoft.com/office/drawing/2014/main" id="{B906453B-C244-37A1-6ABB-845D3380CC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0667570"/>
      </p:ext>
    </p:extLst>
  </p:cSld>
  <p:clrMapOvr>
    <a:masterClrMapping/>
  </p:clrMapOvr>
  <mc:AlternateContent xmlns:mc="http://schemas.openxmlformats.org/markup-compatibility/2006">
    <mc:Choice xmlns:p14="http://schemas.microsoft.com/office/powerpoint/2010/main" Requires="p14">
      <p:transition spd="slow" p14:dur="2000" advTm="1450"/>
    </mc:Choice>
    <mc:Fallback>
      <p:transition spd="slow" advTm="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D88DD9-49D5-899A-C7CF-88AD3B3E538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3DA284-7886-DF99-D7C1-C129239B3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B610BC3-2940-8FC1-53BC-F8F6EA4BD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D039F2E-D728-8050-766D-49FFA7B8ABF2}"/>
              </a:ext>
            </a:extLst>
          </p:cNvPr>
          <p:cNvSpPr txBox="1"/>
          <p:nvPr/>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solidFill>
                  <a:schemeClr val="accent2">
                    <a:lumMod val="75000"/>
                  </a:schemeClr>
                </a:solidFill>
                <a:latin typeface="+mj-lt"/>
                <a:ea typeface="+mj-ea"/>
                <a:cs typeface="+mj-cs"/>
              </a:rPr>
              <a:t>Transfer Learning Appendix</a:t>
            </a:r>
          </a:p>
        </p:txBody>
      </p:sp>
      <p:sp>
        <p:nvSpPr>
          <p:cNvPr id="25" name="Rectangle 24">
            <a:extLst>
              <a:ext uri="{FF2B5EF4-FFF2-40B4-BE49-F238E27FC236}">
                <a16:creationId xmlns:a16="http://schemas.microsoft.com/office/drawing/2014/main" id="{D5B9547A-14B5-7BF0-83BF-F3FE384F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16FDC38-43A9-F063-1A49-5D6884D6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screenshot of a computer&#10;&#10;AI-generated content may be incorrect.">
            <a:extLst>
              <a:ext uri="{FF2B5EF4-FFF2-40B4-BE49-F238E27FC236}">
                <a16:creationId xmlns:a16="http://schemas.microsoft.com/office/drawing/2014/main" id="{B8CA4E6C-1EBD-9BC3-CCC7-A30ED553EA9D}"/>
              </a:ext>
            </a:extLst>
          </p:cNvPr>
          <p:cNvPicPr>
            <a:picLocks noChangeAspect="1"/>
          </p:cNvPicPr>
          <p:nvPr/>
        </p:nvPicPr>
        <p:blipFill>
          <a:blip r:embed="rId4"/>
          <a:stretch>
            <a:fillRect/>
          </a:stretch>
        </p:blipFill>
        <p:spPr>
          <a:xfrm>
            <a:off x="701412" y="2484055"/>
            <a:ext cx="8495751" cy="3640298"/>
          </a:xfrm>
          <a:prstGeom prst="rect">
            <a:avLst/>
          </a:prstGeom>
        </p:spPr>
      </p:pic>
      <p:pic>
        <p:nvPicPr>
          <p:cNvPr id="7" name="Audio 6">
            <a:extLst>
              <a:ext uri="{FF2B5EF4-FFF2-40B4-BE49-F238E27FC236}">
                <a16:creationId xmlns:a16="http://schemas.microsoft.com/office/drawing/2014/main" id="{FFBB95DA-E8D5-D8B4-C352-932C40874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51353186"/>
      </p:ext>
    </p:extLst>
  </p:cSld>
  <p:clrMapOvr>
    <a:masterClrMapping/>
  </p:clrMapOvr>
  <mc:AlternateContent xmlns:mc="http://schemas.openxmlformats.org/markup-compatibility/2006">
    <mc:Choice xmlns:p14="http://schemas.microsoft.com/office/powerpoint/2010/main" Requires="p14">
      <p:transition spd="slow" p14:dur="2000" advTm="21248"/>
    </mc:Choice>
    <mc:Fallback>
      <p:transition spd="slow" advTm="2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0C2D88-CF15-700D-DFB4-7067A0043E2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900B68F-0E3D-C6CA-7EF0-908C7050F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78A603B8-D493-86AA-FEEF-34D868887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027A6FB-CAF4-3E3E-0A10-B7239670F5CB}"/>
              </a:ext>
            </a:extLst>
          </p:cNvPr>
          <p:cNvSpPr txBox="1"/>
          <p:nvPr/>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solidFill>
                  <a:schemeClr val="accent2">
                    <a:lumMod val="75000"/>
                  </a:schemeClr>
                </a:solidFill>
                <a:latin typeface="+mj-lt"/>
                <a:ea typeface="+mj-ea"/>
                <a:cs typeface="+mj-cs"/>
              </a:rPr>
              <a:t>Transfer Learning – Fine Tuning Appendix</a:t>
            </a:r>
          </a:p>
        </p:txBody>
      </p:sp>
      <p:sp>
        <p:nvSpPr>
          <p:cNvPr id="25" name="Rectangle 24">
            <a:extLst>
              <a:ext uri="{FF2B5EF4-FFF2-40B4-BE49-F238E27FC236}">
                <a16:creationId xmlns:a16="http://schemas.microsoft.com/office/drawing/2014/main" id="{9CC0B42B-0EFD-C77C-88CB-A21CD9FFD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3D82DCE-6084-26B3-3D2C-5EA0B34D0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8535C940-3B09-E437-44FA-9D510CA0BB7C}"/>
              </a:ext>
            </a:extLst>
          </p:cNvPr>
          <p:cNvPicPr>
            <a:picLocks noChangeAspect="1"/>
          </p:cNvPicPr>
          <p:nvPr/>
        </p:nvPicPr>
        <p:blipFill>
          <a:blip r:embed="rId4"/>
          <a:stretch>
            <a:fillRect/>
          </a:stretch>
        </p:blipFill>
        <p:spPr>
          <a:xfrm>
            <a:off x="2107704" y="2138828"/>
            <a:ext cx="7525488" cy="4269672"/>
          </a:xfrm>
          <a:prstGeom prst="rect">
            <a:avLst/>
          </a:prstGeom>
        </p:spPr>
      </p:pic>
      <p:pic>
        <p:nvPicPr>
          <p:cNvPr id="8" name="Audio 7">
            <a:extLst>
              <a:ext uri="{FF2B5EF4-FFF2-40B4-BE49-F238E27FC236}">
                <a16:creationId xmlns:a16="http://schemas.microsoft.com/office/drawing/2014/main" id="{40B3D5B5-E01F-5163-8DAB-ECA68572B1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31657737"/>
      </p:ext>
    </p:extLst>
  </p:cSld>
  <p:clrMapOvr>
    <a:masterClrMapping/>
  </p:clrMapOvr>
  <mc:AlternateContent xmlns:mc="http://schemas.openxmlformats.org/markup-compatibility/2006">
    <mc:Choice xmlns:p14="http://schemas.microsoft.com/office/powerpoint/2010/main" Requires="p14">
      <p:transition spd="slow" p14:dur="2000" advTm="82581"/>
    </mc:Choice>
    <mc:Fallback>
      <p:transition spd="slow" advTm="82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CA0CBB-8DC4-D7A0-3F23-7085A5D3ECE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accent2">
                    <a:lumMod val="75000"/>
                  </a:schemeClr>
                </a:solidFill>
                <a:latin typeface="+mj-lt"/>
                <a:ea typeface="+mj-ea"/>
                <a:cs typeface="+mj-cs"/>
              </a:rPr>
              <a:t>INTRODUCTION</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E8203D-F5D7-B190-BFB7-7E39D95AB8CF}"/>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Clr>
                <a:schemeClr val="accent2">
                  <a:lumMod val="75000"/>
                </a:schemeClr>
              </a:buClr>
              <a:buFont typeface="Arial" panose="020B0604020202020204" pitchFamily="34" charset="0"/>
              <a:buChar char="•"/>
            </a:pPr>
            <a:r>
              <a:rPr lang="en-US" sz="1100" b="1" dirty="0">
                <a:solidFill>
                  <a:schemeClr val="accent2">
                    <a:lumMod val="75000"/>
                  </a:schemeClr>
                </a:solidFill>
              </a:rPr>
              <a:t>Focus</a:t>
            </a:r>
            <a:r>
              <a:rPr lang="en-US" sz="1100" dirty="0"/>
              <a:t>: Deep learning:</a:t>
            </a:r>
          </a:p>
          <a:p>
            <a:pPr marL="742950" lvl="1" indent="-228600">
              <a:lnSpc>
                <a:spcPct val="90000"/>
              </a:lnSpc>
              <a:spcAft>
                <a:spcPts val="600"/>
              </a:spcAft>
              <a:buClr>
                <a:schemeClr val="accent2">
                  <a:lumMod val="75000"/>
                </a:schemeClr>
              </a:buClr>
              <a:buFont typeface="Arial" panose="020B0604020202020204" pitchFamily="34" charset="0"/>
              <a:buChar char="•"/>
            </a:pPr>
            <a:r>
              <a:rPr lang="en-US" sz="1100" dirty="0"/>
              <a:t>Convolutional Neural Networks(CNNs)</a:t>
            </a:r>
          </a:p>
          <a:p>
            <a:pPr marL="742950" lvl="1" indent="-228600">
              <a:lnSpc>
                <a:spcPct val="90000"/>
              </a:lnSpc>
              <a:spcAft>
                <a:spcPts val="600"/>
              </a:spcAft>
              <a:buClr>
                <a:schemeClr val="accent2">
                  <a:lumMod val="75000"/>
                </a:schemeClr>
              </a:buClr>
              <a:buFont typeface="Arial" panose="020B0604020202020204" pitchFamily="34" charset="0"/>
              <a:buChar char="•"/>
            </a:pPr>
            <a:r>
              <a:rPr lang="en-US" sz="1100" dirty="0"/>
              <a:t>Data Augmentation</a:t>
            </a:r>
          </a:p>
          <a:p>
            <a:pPr marL="742950" lvl="1" indent="-228600">
              <a:lnSpc>
                <a:spcPct val="90000"/>
              </a:lnSpc>
              <a:spcAft>
                <a:spcPts val="600"/>
              </a:spcAft>
              <a:buClr>
                <a:schemeClr val="accent2">
                  <a:lumMod val="75000"/>
                </a:schemeClr>
              </a:buClr>
              <a:buFont typeface="Arial" panose="020B0604020202020204" pitchFamily="34" charset="0"/>
              <a:buChar char="•"/>
            </a:pPr>
            <a:r>
              <a:rPr lang="en-US" sz="1100" dirty="0"/>
              <a:t>Transfer Learning and Fine-tuning of pre-trained models</a:t>
            </a:r>
          </a:p>
          <a:p>
            <a:pPr marL="285750" indent="-228600">
              <a:lnSpc>
                <a:spcPct val="90000"/>
              </a:lnSpc>
              <a:spcAft>
                <a:spcPts val="600"/>
              </a:spcAft>
              <a:buClr>
                <a:schemeClr val="accent2">
                  <a:lumMod val="75000"/>
                </a:schemeClr>
              </a:buClr>
              <a:buFont typeface="Arial" panose="020B0604020202020204" pitchFamily="34" charset="0"/>
              <a:buChar char="•"/>
            </a:pPr>
            <a:r>
              <a:rPr lang="en-US" sz="1100" b="1" dirty="0">
                <a:solidFill>
                  <a:schemeClr val="accent2">
                    <a:lumMod val="75000"/>
                  </a:schemeClr>
                </a:solidFill>
              </a:rPr>
              <a:t>Objective</a:t>
            </a:r>
            <a:r>
              <a:rPr lang="en-US" sz="1100" dirty="0"/>
              <a:t>:  To develop and evaluate an object recognition model on CIFAR-10 using deep learning.</a:t>
            </a:r>
          </a:p>
          <a:p>
            <a:pPr marL="285750" indent="-228600">
              <a:lnSpc>
                <a:spcPct val="90000"/>
              </a:lnSpc>
              <a:spcAft>
                <a:spcPts val="600"/>
              </a:spcAft>
              <a:buClr>
                <a:schemeClr val="accent2">
                  <a:lumMod val="75000"/>
                </a:schemeClr>
              </a:buClr>
              <a:buFont typeface="Arial" panose="020B0604020202020204" pitchFamily="34" charset="0"/>
              <a:buChar char="•"/>
            </a:pPr>
            <a:r>
              <a:rPr lang="en-US" sz="1100" b="1" dirty="0">
                <a:solidFill>
                  <a:schemeClr val="accent2">
                    <a:lumMod val="75000"/>
                  </a:schemeClr>
                </a:solidFill>
              </a:rPr>
              <a:t>Project Aim</a:t>
            </a:r>
            <a:r>
              <a:rPr lang="en-US" sz="1100" dirty="0"/>
              <a:t>: Design, train, and evaluate deep learning models to understand performance trade-offs between a custom CNN and a transfer-learned MobileNetV2 model on CIFAR-10.</a:t>
            </a:r>
          </a:p>
          <a:p>
            <a:pPr marL="285750" indent="-228600">
              <a:lnSpc>
                <a:spcPct val="90000"/>
              </a:lnSpc>
              <a:spcAft>
                <a:spcPts val="600"/>
              </a:spcAft>
              <a:buClr>
                <a:schemeClr val="accent2">
                  <a:lumMod val="75000"/>
                </a:schemeClr>
              </a:buClr>
              <a:buFont typeface="Arial" panose="020B0604020202020204" pitchFamily="34" charset="0"/>
              <a:buChar char="•"/>
            </a:pPr>
            <a:endParaRPr lang="en-US" sz="1100" dirty="0"/>
          </a:p>
        </p:txBody>
      </p:sp>
      <p:pic>
        <p:nvPicPr>
          <p:cNvPr id="7" name="Picture 6" descr="A collage of different animals&#10;&#10;AI-generated content may be incorrect.">
            <a:extLst>
              <a:ext uri="{FF2B5EF4-FFF2-40B4-BE49-F238E27FC236}">
                <a16:creationId xmlns:a16="http://schemas.microsoft.com/office/drawing/2014/main" id="{238C7863-9E1B-0AC5-6F06-E507600E713B}"/>
              </a:ext>
            </a:extLst>
          </p:cNvPr>
          <p:cNvPicPr>
            <a:picLocks noChangeAspect="1"/>
          </p:cNvPicPr>
          <p:nvPr/>
        </p:nvPicPr>
        <p:blipFill>
          <a:blip r:embed="rId5"/>
          <a:stretch>
            <a:fillRect/>
          </a:stretch>
        </p:blipFill>
        <p:spPr>
          <a:xfrm>
            <a:off x="5759664" y="866234"/>
            <a:ext cx="6063527" cy="4577963"/>
          </a:xfrm>
          <a:prstGeom prst="rect">
            <a:avLst/>
          </a:prstGeom>
        </p:spPr>
      </p:pic>
      <p:sp>
        <p:nvSpPr>
          <p:cNvPr id="8" name="TextBox 7">
            <a:extLst>
              <a:ext uri="{FF2B5EF4-FFF2-40B4-BE49-F238E27FC236}">
                <a16:creationId xmlns:a16="http://schemas.microsoft.com/office/drawing/2014/main" id="{3861FE24-47E1-7D50-D8A8-F9016A4B4D4B}"/>
              </a:ext>
            </a:extLst>
          </p:cNvPr>
          <p:cNvSpPr txBox="1"/>
          <p:nvPr/>
        </p:nvSpPr>
        <p:spPr>
          <a:xfrm>
            <a:off x="5613400" y="5475331"/>
            <a:ext cx="6583172" cy="769441"/>
          </a:xfrm>
          <a:prstGeom prst="rect">
            <a:avLst/>
          </a:prstGeom>
          <a:noFill/>
        </p:spPr>
        <p:txBody>
          <a:bodyPr wrap="square" rtlCol="0">
            <a:spAutoFit/>
          </a:bodyPr>
          <a:lstStyle/>
          <a:p>
            <a:r>
              <a:rPr lang="en-CA" sz="1100" i="1" dirty="0"/>
              <a:t>Figure 1. Example images from the CIFAR-10 dataset showing ten object classes (airplane, automobile, bird, cat, deer, dog, frog, horse, ship, truck).</a:t>
            </a:r>
          </a:p>
          <a:p>
            <a:r>
              <a:rPr lang="en-CA" sz="1100" i="1" dirty="0"/>
              <a:t>Source: </a:t>
            </a:r>
            <a:r>
              <a:rPr lang="en-CA" sz="1100" i="1" dirty="0" err="1"/>
              <a:t>Krizhevsky</a:t>
            </a:r>
            <a:r>
              <a:rPr lang="en-CA" sz="1100" i="1" dirty="0"/>
              <a:t>, A., Nair, V. &amp; Hinton, G. (2009). Learning Multiple Layers of Features from Tiny Images. University of Toronto, Dataset available at https://</a:t>
            </a:r>
            <a:r>
              <a:rPr lang="en-CA" sz="1100" i="1" dirty="0" err="1"/>
              <a:t>www.cs.toronto.edu</a:t>
            </a:r>
            <a:r>
              <a:rPr lang="en-CA" sz="1100" i="1" dirty="0"/>
              <a:t>/~</a:t>
            </a:r>
            <a:r>
              <a:rPr lang="en-CA" sz="1100" i="1" dirty="0" err="1"/>
              <a:t>kriz</a:t>
            </a:r>
            <a:r>
              <a:rPr lang="en-CA" sz="1100" i="1" dirty="0"/>
              <a:t>/</a:t>
            </a:r>
            <a:r>
              <a:rPr lang="en-CA" sz="1100" i="1" dirty="0" err="1"/>
              <a:t>cifar.html</a:t>
            </a:r>
            <a:r>
              <a:rPr lang="en-CA" sz="1100" i="1" dirty="0"/>
              <a:t>.</a:t>
            </a:r>
          </a:p>
        </p:txBody>
      </p:sp>
      <p:pic>
        <p:nvPicPr>
          <p:cNvPr id="23" name="Audio 22">
            <a:extLst>
              <a:ext uri="{FF2B5EF4-FFF2-40B4-BE49-F238E27FC236}">
                <a16:creationId xmlns:a16="http://schemas.microsoft.com/office/drawing/2014/main" id="{F3D071BD-9677-39B2-0001-F0FD6FD321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58677067"/>
      </p:ext>
    </p:extLst>
  </p:cSld>
  <p:clrMapOvr>
    <a:masterClrMapping/>
  </p:clrMapOvr>
  <mc:AlternateContent xmlns:mc="http://schemas.openxmlformats.org/markup-compatibility/2006">
    <mc:Choice xmlns:p14="http://schemas.microsoft.com/office/powerpoint/2010/main" Requires="p14">
      <p:transition spd="slow" p14:dur="2000" advTm="74272"/>
    </mc:Choice>
    <mc:Fallback>
      <p:transition spd="slow" advTm="7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extBox 6">
            <a:extLst>
              <a:ext uri="{FF2B5EF4-FFF2-40B4-BE49-F238E27FC236}">
                <a16:creationId xmlns:a16="http://schemas.microsoft.com/office/drawing/2014/main" id="{DF3F044B-E902-8BE6-E2C3-3AE26259B91A}"/>
              </a:ext>
            </a:extLst>
          </p:cNvPr>
          <p:cNvGraphicFramePr/>
          <p:nvPr>
            <p:extLst>
              <p:ext uri="{D42A27DB-BD31-4B8C-83A1-F6EECF244321}">
                <p14:modId xmlns:p14="http://schemas.microsoft.com/office/powerpoint/2010/main" val="9169213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952DD90D-EC72-37D2-FC4A-CC1E090F9E7C}"/>
              </a:ext>
            </a:extLst>
          </p:cNvPr>
          <p:cNvSpPr txBox="1"/>
          <p:nvPr/>
        </p:nvSpPr>
        <p:spPr>
          <a:xfrm>
            <a:off x="406400" y="292100"/>
            <a:ext cx="7962900" cy="523220"/>
          </a:xfrm>
          <a:prstGeom prst="rect">
            <a:avLst/>
          </a:prstGeom>
          <a:noFill/>
        </p:spPr>
        <p:txBody>
          <a:bodyPr wrap="square" rtlCol="0">
            <a:spAutoFit/>
          </a:bodyPr>
          <a:lstStyle/>
          <a:p>
            <a:r>
              <a:rPr lang="en-US" sz="2800" dirty="0">
                <a:solidFill>
                  <a:schemeClr val="accent2">
                    <a:lumMod val="75000"/>
                  </a:schemeClr>
                </a:solidFill>
              </a:rPr>
              <a:t>DATA PREPARATION</a:t>
            </a:r>
          </a:p>
        </p:txBody>
      </p:sp>
      <p:pic>
        <p:nvPicPr>
          <p:cNvPr id="15" name="Audio 14">
            <a:extLst>
              <a:ext uri="{FF2B5EF4-FFF2-40B4-BE49-F238E27FC236}">
                <a16:creationId xmlns:a16="http://schemas.microsoft.com/office/drawing/2014/main" id="{BECF8276-B98E-953C-6E01-C74891D8D95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7076056"/>
      </p:ext>
    </p:extLst>
  </p:cSld>
  <p:clrMapOvr>
    <a:masterClrMapping/>
  </p:clrMapOvr>
  <mc:AlternateContent xmlns:mc="http://schemas.openxmlformats.org/markup-compatibility/2006">
    <mc:Choice xmlns:p14="http://schemas.microsoft.com/office/powerpoint/2010/main" Requires="p14">
      <p:transition spd="slow" p14:dur="2000" advTm="94912"/>
    </mc:Choice>
    <mc:Fallback>
      <p:transition spd="slow" advTm="94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D82A3-200A-921B-5F0F-C8E35A10FC0D}"/>
              </a:ext>
            </a:extLst>
          </p:cNvPr>
          <p:cNvSpPr txBox="1"/>
          <p:nvPr/>
        </p:nvSpPr>
        <p:spPr>
          <a:xfrm>
            <a:off x="190500" y="317500"/>
            <a:ext cx="7340600" cy="523220"/>
          </a:xfrm>
          <a:prstGeom prst="rect">
            <a:avLst/>
          </a:prstGeom>
          <a:noFill/>
        </p:spPr>
        <p:txBody>
          <a:bodyPr wrap="square" rtlCol="0">
            <a:spAutoFit/>
          </a:bodyPr>
          <a:lstStyle/>
          <a:p>
            <a:r>
              <a:rPr lang="en-US" sz="2800" dirty="0">
                <a:solidFill>
                  <a:schemeClr val="accent2">
                    <a:lumMod val="75000"/>
                  </a:schemeClr>
                </a:solidFill>
              </a:rPr>
              <a:t>MODEL ARCHITECHTURE</a:t>
            </a:r>
          </a:p>
        </p:txBody>
      </p:sp>
      <p:graphicFrame>
        <p:nvGraphicFramePr>
          <p:cNvPr id="3" name="Diagram 2">
            <a:extLst>
              <a:ext uri="{FF2B5EF4-FFF2-40B4-BE49-F238E27FC236}">
                <a16:creationId xmlns:a16="http://schemas.microsoft.com/office/drawing/2014/main" id="{8B689C28-BE5D-460F-8CCE-EE5203481DD1}"/>
              </a:ext>
            </a:extLst>
          </p:cNvPr>
          <p:cNvGraphicFramePr/>
          <p:nvPr>
            <p:extLst>
              <p:ext uri="{D42A27DB-BD31-4B8C-83A1-F6EECF244321}">
                <p14:modId xmlns:p14="http://schemas.microsoft.com/office/powerpoint/2010/main" val="2699571844"/>
              </p:ext>
            </p:extLst>
          </p:nvPr>
        </p:nvGraphicFramePr>
        <p:xfrm>
          <a:off x="469900" y="1189567"/>
          <a:ext cx="4864100" cy="25273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93DC9553-EF98-515D-68A6-AABFA68BF70B}"/>
              </a:ext>
            </a:extLst>
          </p:cNvPr>
          <p:cNvGraphicFramePr/>
          <p:nvPr>
            <p:extLst>
              <p:ext uri="{D42A27DB-BD31-4B8C-83A1-F6EECF244321}">
                <p14:modId xmlns:p14="http://schemas.microsoft.com/office/powerpoint/2010/main" val="2308542731"/>
              </p:ext>
            </p:extLst>
          </p:nvPr>
        </p:nvGraphicFramePr>
        <p:xfrm>
          <a:off x="190500" y="3297767"/>
          <a:ext cx="5321300" cy="27474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TextBox 5">
            <a:extLst>
              <a:ext uri="{FF2B5EF4-FFF2-40B4-BE49-F238E27FC236}">
                <a16:creationId xmlns:a16="http://schemas.microsoft.com/office/drawing/2014/main" id="{7E08C390-CF27-1E2A-8D74-C64435D05CE2}"/>
              </a:ext>
            </a:extLst>
          </p:cNvPr>
          <p:cNvSpPr txBox="1"/>
          <p:nvPr/>
        </p:nvSpPr>
        <p:spPr>
          <a:xfrm>
            <a:off x="6464410" y="841247"/>
            <a:ext cx="4484536" cy="5340097"/>
          </a:xfrm>
          <a:prstGeom prst="rect">
            <a:avLst/>
          </a:prstGeom>
        </p:spPr>
        <p:txBody>
          <a:bodyPr vert="horz" lIns="91440" tIns="45720" rIns="91440" bIns="45720" rtlCol="0" anchor="ctr">
            <a:normAutofit lnSpcReduction="10000"/>
          </a:bodyPr>
          <a:lstStyle/>
          <a:p>
            <a:pPr>
              <a:lnSpc>
                <a:spcPct val="90000"/>
              </a:lnSpc>
              <a:spcAft>
                <a:spcPts val="600"/>
              </a:spcAft>
            </a:pPr>
            <a:r>
              <a:rPr lang="en-US" sz="1300" b="1" dirty="0">
                <a:solidFill>
                  <a:schemeClr val="accent2">
                    <a:lumMod val="75000"/>
                  </a:schemeClr>
                </a:solidFill>
              </a:rPr>
              <a:t>Custom CNN (from scratch)</a:t>
            </a:r>
            <a:endParaRPr lang="en-US" sz="1300" dirty="0">
              <a:solidFill>
                <a:schemeClr val="accent2">
                  <a:lumMod val="75000"/>
                </a:schemeClr>
              </a:solidFill>
            </a:endParaRPr>
          </a:p>
          <a:p>
            <a:pPr marL="285750" indent="-228600">
              <a:lnSpc>
                <a:spcPct val="90000"/>
              </a:lnSpc>
              <a:spcAft>
                <a:spcPts val="600"/>
              </a:spcAft>
              <a:buFont typeface="Arial" panose="020B0604020202020204" pitchFamily="34" charset="0"/>
              <a:buChar char="•"/>
            </a:pPr>
            <a:r>
              <a:rPr lang="en-US" sz="1300" dirty="0"/>
              <a:t>A simple sequential CNN built using Conv2D → </a:t>
            </a:r>
            <a:r>
              <a:rPr lang="en-US" sz="1300" dirty="0" err="1"/>
              <a:t>ReLU</a:t>
            </a:r>
            <a:r>
              <a:rPr lang="en-US" sz="1300" dirty="0"/>
              <a:t> → </a:t>
            </a:r>
            <a:r>
              <a:rPr lang="en-US" sz="1300" dirty="0" err="1"/>
              <a:t>MaxPooling</a:t>
            </a:r>
            <a:r>
              <a:rPr lang="en-US" sz="1300" dirty="0"/>
              <a:t> layers.</a:t>
            </a:r>
          </a:p>
          <a:p>
            <a:pPr marL="285750" indent="-228600">
              <a:lnSpc>
                <a:spcPct val="90000"/>
              </a:lnSpc>
              <a:spcAft>
                <a:spcPts val="600"/>
              </a:spcAft>
              <a:buFont typeface="Arial" panose="020B0604020202020204" pitchFamily="34" charset="0"/>
              <a:buChar char="•"/>
            </a:pPr>
            <a:r>
              <a:rPr lang="en-US" sz="1300" dirty="0"/>
              <a:t>Ends with dense layers and a </a:t>
            </a:r>
            <a:r>
              <a:rPr lang="en-US" sz="1300" dirty="0" err="1"/>
              <a:t>Softmax</a:t>
            </a:r>
            <a:r>
              <a:rPr lang="en-US" sz="1300" dirty="0"/>
              <a:t> output for 10 classes</a:t>
            </a:r>
            <a:r>
              <a:rPr lang="en-CA" dirty="0"/>
              <a:t> </a:t>
            </a:r>
            <a:r>
              <a:rPr lang="en-CA" sz="1300" dirty="0"/>
              <a:t>(</a:t>
            </a:r>
            <a:r>
              <a:rPr lang="en-CA" sz="1300" dirty="0" err="1"/>
              <a:t>Krizhevsky</a:t>
            </a:r>
            <a:r>
              <a:rPr lang="en-CA" sz="1300" dirty="0"/>
              <a:t>, Nair &amp; Hinton, 2009)</a:t>
            </a:r>
            <a:r>
              <a:rPr lang="en-US" sz="1300" dirty="0"/>
              <a:t>.</a:t>
            </a:r>
          </a:p>
          <a:p>
            <a:pPr marL="285750" indent="-228600">
              <a:lnSpc>
                <a:spcPct val="90000"/>
              </a:lnSpc>
              <a:spcAft>
                <a:spcPts val="600"/>
              </a:spcAft>
              <a:buFont typeface="Arial" panose="020B0604020202020204" pitchFamily="34" charset="0"/>
              <a:buChar char="•"/>
            </a:pPr>
            <a:r>
              <a:rPr lang="en-US" sz="1300" dirty="0"/>
              <a:t>Roughly </a:t>
            </a:r>
            <a:r>
              <a:rPr lang="en-US" sz="1300" b="1" dirty="0">
                <a:solidFill>
                  <a:schemeClr val="accent2">
                    <a:lumMod val="75000"/>
                  </a:schemeClr>
                </a:solidFill>
              </a:rPr>
              <a:t>1–2 million parameters</a:t>
            </a:r>
            <a:r>
              <a:rPr lang="en-US" sz="1300" dirty="0">
                <a:solidFill>
                  <a:schemeClr val="accent2">
                    <a:lumMod val="75000"/>
                  </a:schemeClr>
                </a:solidFill>
              </a:rPr>
              <a:t>.</a:t>
            </a:r>
          </a:p>
          <a:p>
            <a:pPr marL="285750" indent="-228600">
              <a:lnSpc>
                <a:spcPct val="90000"/>
              </a:lnSpc>
              <a:spcAft>
                <a:spcPts val="600"/>
              </a:spcAft>
              <a:buFont typeface="Arial" panose="020B0604020202020204" pitchFamily="34" charset="0"/>
              <a:buChar char="•"/>
            </a:pPr>
            <a:r>
              <a:rPr lang="en-US" sz="1300" dirty="0"/>
              <a:t>Trained using </a:t>
            </a:r>
            <a:r>
              <a:rPr lang="en-US" sz="1300" b="1" dirty="0">
                <a:solidFill>
                  <a:schemeClr val="accent2">
                    <a:lumMod val="75000"/>
                  </a:schemeClr>
                </a:solidFill>
              </a:rPr>
              <a:t>Adam</a:t>
            </a:r>
            <a:r>
              <a:rPr lang="en-US" sz="1300" dirty="0">
                <a:solidFill>
                  <a:schemeClr val="accent2">
                    <a:lumMod val="75000"/>
                  </a:schemeClr>
                </a:solidFill>
              </a:rPr>
              <a:t>, </a:t>
            </a:r>
            <a:r>
              <a:rPr lang="en-US" sz="1300" b="1" dirty="0">
                <a:solidFill>
                  <a:schemeClr val="accent2">
                    <a:lumMod val="75000"/>
                  </a:schemeClr>
                </a:solidFill>
              </a:rPr>
              <a:t>cross-entropy loss</a:t>
            </a:r>
            <a:r>
              <a:rPr lang="en-US" sz="1300" dirty="0"/>
              <a:t>, and Xavier weight initialization.</a:t>
            </a:r>
          </a:p>
          <a:p>
            <a:pPr>
              <a:lnSpc>
                <a:spcPct val="90000"/>
              </a:lnSpc>
              <a:spcAft>
                <a:spcPts val="600"/>
              </a:spcAft>
            </a:pPr>
            <a:r>
              <a:rPr lang="en-US" sz="1300" b="1" dirty="0">
                <a:solidFill>
                  <a:schemeClr val="accent2">
                    <a:lumMod val="75000"/>
                  </a:schemeClr>
                </a:solidFill>
              </a:rPr>
              <a:t>MobileNetV2 (Transfer Learning)</a:t>
            </a:r>
            <a:endParaRPr lang="en-US" sz="1300" dirty="0">
              <a:solidFill>
                <a:schemeClr val="accent2">
                  <a:lumMod val="75000"/>
                </a:schemeClr>
              </a:solidFill>
            </a:endParaRPr>
          </a:p>
          <a:p>
            <a:pPr marL="285750" lvl="0" indent="-228600">
              <a:lnSpc>
                <a:spcPct val="90000"/>
              </a:lnSpc>
              <a:spcAft>
                <a:spcPts val="600"/>
              </a:spcAft>
              <a:buFont typeface="Arial" panose="020B0604020202020204" pitchFamily="34" charset="0"/>
              <a:buChar char="•"/>
            </a:pPr>
            <a:r>
              <a:rPr lang="en-US" sz="1300" dirty="0"/>
              <a:t>Used </a:t>
            </a:r>
            <a:r>
              <a:rPr lang="en-US" sz="1300" b="1" dirty="0">
                <a:solidFill>
                  <a:schemeClr val="accent2">
                    <a:lumMod val="75000"/>
                  </a:schemeClr>
                </a:solidFill>
              </a:rPr>
              <a:t>pre-trained ImageNet weights</a:t>
            </a:r>
            <a:r>
              <a:rPr lang="en-US" sz="1300" dirty="0">
                <a:solidFill>
                  <a:schemeClr val="accent2">
                    <a:lumMod val="75000"/>
                  </a:schemeClr>
                </a:solidFill>
              </a:rPr>
              <a:t> </a:t>
            </a:r>
            <a:r>
              <a:rPr lang="en-US" sz="1300" dirty="0"/>
              <a:t>as a fixed feature extractor (</a:t>
            </a:r>
            <a:r>
              <a:rPr lang="en-CA" sz="1300" dirty="0"/>
              <a:t>Howard et al., 2017)</a:t>
            </a:r>
            <a:r>
              <a:rPr lang="en-CA" sz="1300" dirty="0">
                <a:effectLst/>
              </a:rPr>
              <a:t> </a:t>
            </a:r>
            <a:r>
              <a:rPr lang="en-US" sz="1300" dirty="0"/>
              <a:t>.</a:t>
            </a:r>
          </a:p>
          <a:p>
            <a:pPr marL="285750" lvl="0" indent="-228600">
              <a:lnSpc>
                <a:spcPct val="90000"/>
              </a:lnSpc>
              <a:spcAft>
                <a:spcPts val="600"/>
              </a:spcAft>
              <a:buFont typeface="Arial" panose="020B0604020202020204" pitchFamily="34" charset="0"/>
              <a:buChar char="•"/>
            </a:pPr>
            <a:r>
              <a:rPr lang="en-US" sz="1300" dirty="0"/>
              <a:t>Added a new classification head (Dense layer with 10 outputs).</a:t>
            </a:r>
          </a:p>
          <a:p>
            <a:pPr marL="285750" lvl="0" indent="-228600">
              <a:lnSpc>
                <a:spcPct val="90000"/>
              </a:lnSpc>
              <a:spcAft>
                <a:spcPts val="600"/>
              </a:spcAft>
              <a:buFont typeface="Arial" panose="020B0604020202020204" pitchFamily="34" charset="0"/>
              <a:buChar char="•"/>
            </a:pPr>
            <a:r>
              <a:rPr lang="en-US" sz="1300" dirty="0"/>
              <a:t>Around </a:t>
            </a:r>
            <a:r>
              <a:rPr lang="en-US" sz="1300" b="1" dirty="0">
                <a:solidFill>
                  <a:schemeClr val="accent2">
                    <a:lumMod val="75000"/>
                  </a:schemeClr>
                </a:solidFill>
              </a:rPr>
              <a:t>3.5 million parameters</a:t>
            </a:r>
            <a:r>
              <a:rPr lang="en-US" sz="1300" dirty="0"/>
              <a:t>, most in the base network.</a:t>
            </a:r>
          </a:p>
          <a:p>
            <a:pPr marL="285750" lvl="0" indent="-228600">
              <a:lnSpc>
                <a:spcPct val="90000"/>
              </a:lnSpc>
              <a:spcAft>
                <a:spcPts val="600"/>
              </a:spcAft>
              <a:buFont typeface="Arial" panose="020B0604020202020204" pitchFamily="34" charset="0"/>
              <a:buChar char="•"/>
            </a:pPr>
            <a:r>
              <a:rPr lang="en-US" sz="1300" dirty="0"/>
              <a:t>Initially trained only the top classifier, then </a:t>
            </a:r>
            <a:r>
              <a:rPr lang="en-US" sz="1300" b="1" dirty="0">
                <a:solidFill>
                  <a:schemeClr val="accent2">
                    <a:lumMod val="75000"/>
                  </a:schemeClr>
                </a:solidFill>
              </a:rPr>
              <a:t>fine-tuned the top layers</a:t>
            </a:r>
            <a:r>
              <a:rPr lang="en-US" sz="1300" dirty="0">
                <a:solidFill>
                  <a:schemeClr val="accent2">
                    <a:lumMod val="75000"/>
                  </a:schemeClr>
                </a:solidFill>
              </a:rPr>
              <a:t> </a:t>
            </a:r>
            <a:r>
              <a:rPr lang="en-US" sz="1300" dirty="0"/>
              <a:t>of the base with a smaller learning rate (</a:t>
            </a:r>
            <a:r>
              <a:rPr lang="en-CA" sz="1300" dirty="0"/>
              <a:t>LeCun, Bengio &amp; Hinton, 2015).</a:t>
            </a:r>
            <a:endParaRPr lang="en-US" sz="1300" dirty="0"/>
          </a:p>
          <a:p>
            <a:pPr marL="57150" lvl="0">
              <a:lnSpc>
                <a:spcPct val="90000"/>
              </a:lnSpc>
              <a:spcAft>
                <a:spcPts val="600"/>
              </a:spcAft>
            </a:pPr>
            <a:r>
              <a:rPr lang="en-US" sz="1300" b="1" dirty="0"/>
              <a:t>Training Pipeline</a:t>
            </a:r>
            <a:endParaRPr lang="en-US" sz="1300" dirty="0"/>
          </a:p>
          <a:p>
            <a:pPr marL="285750" lvl="0" indent="-228600">
              <a:lnSpc>
                <a:spcPct val="90000"/>
              </a:lnSpc>
              <a:spcAft>
                <a:spcPts val="600"/>
              </a:spcAft>
              <a:buFont typeface="Arial" panose="020B0604020202020204" pitchFamily="34" charset="0"/>
              <a:buChar char="•"/>
            </a:pPr>
            <a:r>
              <a:rPr lang="en-US" sz="1300" dirty="0"/>
              <a:t>Augmentation applied to both datasets.</a:t>
            </a:r>
          </a:p>
          <a:p>
            <a:pPr marL="285750" lvl="0" indent="-228600">
              <a:lnSpc>
                <a:spcPct val="90000"/>
              </a:lnSpc>
              <a:spcAft>
                <a:spcPts val="600"/>
              </a:spcAft>
              <a:buFont typeface="Arial" panose="020B0604020202020204" pitchFamily="34" charset="0"/>
              <a:buChar char="•"/>
            </a:pPr>
            <a:r>
              <a:rPr lang="en-US" sz="1300" b="1" dirty="0">
                <a:solidFill>
                  <a:schemeClr val="accent2">
                    <a:lumMod val="75000"/>
                  </a:schemeClr>
                </a:solidFill>
              </a:rPr>
              <a:t>CNN</a:t>
            </a:r>
            <a:r>
              <a:rPr lang="en-US" sz="1300" b="1" dirty="0"/>
              <a:t>:</a:t>
            </a:r>
            <a:r>
              <a:rPr lang="en-US" sz="1300" dirty="0"/>
              <a:t> Learned features from scratch — started slow, required more epochs.</a:t>
            </a:r>
          </a:p>
          <a:p>
            <a:pPr marL="285750" indent="-228600">
              <a:lnSpc>
                <a:spcPct val="90000"/>
              </a:lnSpc>
              <a:spcAft>
                <a:spcPts val="600"/>
              </a:spcAft>
              <a:buFont typeface="Arial" panose="020B0604020202020204" pitchFamily="34" charset="0"/>
              <a:buChar char="•"/>
            </a:pPr>
            <a:r>
              <a:rPr lang="en-US" sz="1300" b="1" dirty="0">
                <a:solidFill>
                  <a:schemeClr val="accent2">
                    <a:lumMod val="75000"/>
                  </a:schemeClr>
                </a:solidFill>
              </a:rPr>
              <a:t>MobileNetV2</a:t>
            </a:r>
            <a:r>
              <a:rPr lang="en-US" sz="1300" b="1" dirty="0"/>
              <a:t>:</a:t>
            </a:r>
            <a:r>
              <a:rPr lang="en-US" sz="1300" dirty="0"/>
              <a:t> Leveraged pre-learned filters, converged faster and reached higher accuracy with fewer epochs (</a:t>
            </a:r>
            <a:r>
              <a:rPr lang="en-CA" sz="1300" dirty="0"/>
              <a:t>Howard et al., 2017)</a:t>
            </a:r>
            <a:r>
              <a:rPr lang="en-CA" sz="1300" dirty="0">
                <a:effectLst/>
              </a:rPr>
              <a:t> </a:t>
            </a:r>
            <a:r>
              <a:rPr lang="en-US" sz="1300" dirty="0"/>
              <a:t>.</a:t>
            </a:r>
          </a:p>
        </p:txBody>
      </p:sp>
      <p:pic>
        <p:nvPicPr>
          <p:cNvPr id="10" name="Audio 9">
            <a:extLst>
              <a:ext uri="{FF2B5EF4-FFF2-40B4-BE49-F238E27FC236}">
                <a16:creationId xmlns:a16="http://schemas.microsoft.com/office/drawing/2014/main" id="{225E0F5E-BBDD-483D-FDEE-D432383734E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01765944"/>
      </p:ext>
    </p:extLst>
  </p:cSld>
  <p:clrMapOvr>
    <a:masterClrMapping/>
  </p:clrMapOvr>
  <mc:AlternateContent xmlns:mc="http://schemas.openxmlformats.org/markup-compatibility/2006">
    <mc:Choice xmlns:p14="http://schemas.microsoft.com/office/powerpoint/2010/main" Requires="p14">
      <p:transition spd="slow" p14:dur="2000" advTm="90901"/>
    </mc:Choice>
    <mc:Fallback>
      <p:transition spd="slow" advTm="9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409295-5ED4-EAB5-4094-465EF041CF2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8AAA78-7ECC-5D4A-98F3-A2B8895BF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7082B953-B57F-12F2-9FD0-2BEFB11B9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755A322D-A9A3-C402-D94C-D87897705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79AFB-9E45-1C06-40E7-F2B7144A32DA}"/>
              </a:ext>
            </a:extLst>
          </p:cNvPr>
          <p:cNvSpPr>
            <a:spLocks noGrp="1"/>
          </p:cNvSpPr>
          <p:nvPr>
            <p:ph type="title"/>
          </p:nvPr>
        </p:nvSpPr>
        <p:spPr>
          <a:xfrm>
            <a:off x="371094" y="1161288"/>
            <a:ext cx="3438144" cy="1239012"/>
          </a:xfrm>
        </p:spPr>
        <p:txBody>
          <a:bodyPr vert="horz" lIns="91440" tIns="45720" rIns="91440" bIns="45720" rtlCol="0" anchor="ctr">
            <a:normAutofit fontScale="90000"/>
          </a:bodyPr>
          <a:lstStyle/>
          <a:p>
            <a:pPr algn="ctr">
              <a:spcAft>
                <a:spcPts val="600"/>
              </a:spcAft>
            </a:pPr>
            <a:r>
              <a:rPr lang="en-US" sz="2800" dirty="0">
                <a:solidFill>
                  <a:schemeClr val="accent2">
                    <a:lumMod val="75000"/>
                  </a:schemeClr>
                </a:solidFill>
              </a:rPr>
              <a:t>Automatically Learned vs Manually Selected Hyperparameters</a:t>
            </a:r>
          </a:p>
        </p:txBody>
      </p:sp>
      <p:sp>
        <p:nvSpPr>
          <p:cNvPr id="18" name="Rectangle 17">
            <a:extLst>
              <a:ext uri="{FF2B5EF4-FFF2-40B4-BE49-F238E27FC236}">
                <a16:creationId xmlns:a16="http://schemas.microsoft.com/office/drawing/2014/main" id="{6D581182-6067-D100-9EF1-8A549610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1C8E512-D9C2-E376-1BB5-213EFBDFC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D9BDDD4-F73C-0B3F-1CD3-D384B6DDEF18}"/>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2400" b="1" dirty="0"/>
              <a:t>Automatically Learned Hyperparameters</a:t>
            </a:r>
            <a:r>
              <a:rPr lang="en-US" sz="2400" dirty="0">
                <a:solidFill>
                  <a:srgbClr val="595959"/>
                </a:solidFill>
              </a:rPr>
              <a:t>:</a:t>
            </a:r>
          </a:p>
          <a:p>
            <a:pPr marL="285750" indent="-228600">
              <a:lnSpc>
                <a:spcPct val="90000"/>
              </a:lnSpc>
              <a:spcAft>
                <a:spcPts val="600"/>
              </a:spcAft>
              <a:buClr>
                <a:schemeClr val="accent2">
                  <a:lumMod val="75000"/>
                </a:schemeClr>
              </a:buClr>
              <a:buFont typeface="Arial" panose="020B0604020202020204" pitchFamily="34" charset="0"/>
              <a:buChar char="•"/>
            </a:pPr>
            <a:r>
              <a:rPr lang="en-US" sz="2400" dirty="0">
                <a:solidFill>
                  <a:srgbClr val="595959"/>
                </a:solidFill>
              </a:rPr>
              <a:t>Weights(w)</a:t>
            </a:r>
          </a:p>
          <a:p>
            <a:pPr marL="285750" indent="-228600">
              <a:lnSpc>
                <a:spcPct val="90000"/>
              </a:lnSpc>
              <a:spcAft>
                <a:spcPts val="600"/>
              </a:spcAft>
              <a:buClr>
                <a:schemeClr val="accent2">
                  <a:lumMod val="75000"/>
                </a:schemeClr>
              </a:buClr>
              <a:buFont typeface="Arial" panose="020B0604020202020204" pitchFamily="34" charset="0"/>
              <a:buChar char="•"/>
            </a:pPr>
            <a:r>
              <a:rPr lang="en-US" sz="2400" dirty="0">
                <a:solidFill>
                  <a:srgbClr val="595959"/>
                </a:solidFill>
              </a:rPr>
              <a:t>Biases(b)</a:t>
            </a:r>
          </a:p>
          <a:p>
            <a:pPr marL="285750" indent="-228600">
              <a:lnSpc>
                <a:spcPct val="90000"/>
              </a:lnSpc>
              <a:spcAft>
                <a:spcPts val="600"/>
              </a:spcAft>
              <a:buClr>
                <a:schemeClr val="accent2">
                  <a:lumMod val="75000"/>
                </a:schemeClr>
              </a:buClr>
              <a:buFont typeface="Arial" panose="020B0604020202020204" pitchFamily="34" charset="0"/>
              <a:buChar char="•"/>
            </a:pPr>
            <a:r>
              <a:rPr lang="en-US" sz="2400" dirty="0">
                <a:solidFill>
                  <a:srgbClr val="595959"/>
                </a:solidFill>
              </a:rPr>
              <a:t>Feature Maps</a:t>
            </a:r>
          </a:p>
          <a:p>
            <a:pPr marL="57150">
              <a:lnSpc>
                <a:spcPct val="90000"/>
              </a:lnSpc>
              <a:spcAft>
                <a:spcPts val="600"/>
              </a:spcAft>
              <a:buClr>
                <a:schemeClr val="accent2">
                  <a:lumMod val="75000"/>
                </a:schemeClr>
              </a:buClr>
            </a:pPr>
            <a:endParaRPr lang="en-US" sz="2400" dirty="0"/>
          </a:p>
        </p:txBody>
      </p:sp>
      <p:graphicFrame>
        <p:nvGraphicFramePr>
          <p:cNvPr id="4" name="Table 3">
            <a:extLst>
              <a:ext uri="{FF2B5EF4-FFF2-40B4-BE49-F238E27FC236}">
                <a16:creationId xmlns:a16="http://schemas.microsoft.com/office/drawing/2014/main" id="{17A83A81-A4A6-C971-28DA-D9838AEB994E}"/>
              </a:ext>
            </a:extLst>
          </p:cNvPr>
          <p:cNvGraphicFramePr>
            <a:graphicFrameLocks noGrp="1"/>
          </p:cNvGraphicFramePr>
          <p:nvPr>
            <p:extLst>
              <p:ext uri="{D42A27DB-BD31-4B8C-83A1-F6EECF244321}">
                <p14:modId xmlns:p14="http://schemas.microsoft.com/office/powerpoint/2010/main" val="1724637603"/>
              </p:ext>
            </p:extLst>
          </p:nvPr>
        </p:nvGraphicFramePr>
        <p:xfrm>
          <a:off x="5511801" y="1161289"/>
          <a:ext cx="5351217" cy="5049011"/>
        </p:xfrm>
        <a:graphic>
          <a:graphicData uri="http://schemas.openxmlformats.org/drawingml/2006/table">
            <a:tbl>
              <a:tblPr firstRow="1" bandRow="1">
                <a:tableStyleId>{72833802-FEF1-4C79-8D5D-14CF1EAF98D9}</a:tableStyleId>
              </a:tblPr>
              <a:tblGrid>
                <a:gridCol w="1400963">
                  <a:extLst>
                    <a:ext uri="{9D8B030D-6E8A-4147-A177-3AD203B41FA5}">
                      <a16:colId xmlns:a16="http://schemas.microsoft.com/office/drawing/2014/main" val="2691562787"/>
                    </a:ext>
                  </a:extLst>
                </a:gridCol>
                <a:gridCol w="1975127">
                  <a:extLst>
                    <a:ext uri="{9D8B030D-6E8A-4147-A177-3AD203B41FA5}">
                      <a16:colId xmlns:a16="http://schemas.microsoft.com/office/drawing/2014/main" val="3680781642"/>
                    </a:ext>
                  </a:extLst>
                </a:gridCol>
                <a:gridCol w="1975127">
                  <a:extLst>
                    <a:ext uri="{9D8B030D-6E8A-4147-A177-3AD203B41FA5}">
                      <a16:colId xmlns:a16="http://schemas.microsoft.com/office/drawing/2014/main" val="1639352818"/>
                    </a:ext>
                  </a:extLst>
                </a:gridCol>
              </a:tblGrid>
              <a:tr h="500669">
                <a:tc gridSpan="3">
                  <a:txBody>
                    <a:bodyPr/>
                    <a:lstStyle/>
                    <a:p>
                      <a:r>
                        <a:rPr lang="en-US" sz="1300" b="1" cap="none" spc="0" dirty="0">
                          <a:solidFill>
                            <a:schemeClr val="bg1"/>
                          </a:solidFill>
                        </a:rPr>
                        <a:t>Manually Selected Hyperparameters</a:t>
                      </a:r>
                    </a:p>
                  </a:txBody>
                  <a:tcPr marL="58271" marR="41622" marT="83244" marB="83244"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6809981"/>
                  </a:ext>
                </a:extLst>
              </a:tr>
              <a:tr h="412524">
                <a:tc>
                  <a:txBody>
                    <a:bodyPr/>
                    <a:lstStyle/>
                    <a:p>
                      <a:r>
                        <a:rPr lang="en-US" sz="1100" b="1" cap="none" spc="0" dirty="0">
                          <a:solidFill>
                            <a:schemeClr val="tx1"/>
                          </a:solidFill>
                        </a:rPr>
                        <a:t>Parameter</a:t>
                      </a:r>
                    </a:p>
                  </a:txBody>
                  <a:tcPr marL="58271" marR="41622" marT="41622" marB="83244">
                    <a:solidFill>
                      <a:schemeClr val="accent2">
                        <a:lumMod val="60000"/>
                        <a:lumOff val="40000"/>
                      </a:schemeClr>
                    </a:solidFill>
                  </a:tcPr>
                </a:tc>
                <a:tc>
                  <a:txBody>
                    <a:bodyPr/>
                    <a:lstStyle/>
                    <a:p>
                      <a:r>
                        <a:rPr lang="en-US" sz="1100" b="1" cap="none" spc="0" dirty="0">
                          <a:solidFill>
                            <a:schemeClr val="tx1"/>
                          </a:solidFill>
                        </a:rPr>
                        <a:t>CNN</a:t>
                      </a:r>
                    </a:p>
                  </a:txBody>
                  <a:tcPr marL="58271" marR="41622" marT="41622" marB="83244">
                    <a:solidFill>
                      <a:schemeClr val="accent2">
                        <a:lumMod val="60000"/>
                        <a:lumOff val="40000"/>
                      </a:schemeClr>
                    </a:solidFill>
                  </a:tcPr>
                </a:tc>
                <a:tc>
                  <a:txBody>
                    <a:bodyPr/>
                    <a:lstStyle/>
                    <a:p>
                      <a:r>
                        <a:rPr lang="en-US" sz="1100" b="1" cap="none" spc="0" dirty="0">
                          <a:solidFill>
                            <a:schemeClr val="tx1"/>
                          </a:solidFill>
                        </a:rPr>
                        <a:t>MobileNetV2(TL)</a:t>
                      </a:r>
                    </a:p>
                  </a:txBody>
                  <a:tcPr marL="58271" marR="41622" marT="41622" marB="83244">
                    <a:solidFill>
                      <a:schemeClr val="accent2">
                        <a:lumMod val="60000"/>
                        <a:lumOff val="40000"/>
                      </a:schemeClr>
                    </a:solidFill>
                  </a:tcPr>
                </a:tc>
                <a:extLst>
                  <a:ext uri="{0D108BD9-81ED-4DB2-BD59-A6C34878D82A}">
                    <a16:rowId xmlns:a16="http://schemas.microsoft.com/office/drawing/2014/main" val="1991469965"/>
                  </a:ext>
                </a:extLst>
              </a:tr>
              <a:tr h="412524">
                <a:tc>
                  <a:txBody>
                    <a:bodyPr/>
                    <a:lstStyle/>
                    <a:p>
                      <a:r>
                        <a:rPr lang="en-US" sz="1100" cap="none" spc="0">
                          <a:solidFill>
                            <a:schemeClr val="tx1"/>
                          </a:solidFill>
                        </a:rPr>
                        <a:t>Batch Size</a:t>
                      </a:r>
                    </a:p>
                  </a:txBody>
                  <a:tcPr marL="58271" marR="41622" marT="41622" marB="83244"/>
                </a:tc>
                <a:tc>
                  <a:txBody>
                    <a:bodyPr/>
                    <a:lstStyle/>
                    <a:p>
                      <a:r>
                        <a:rPr lang="en-US" sz="1100" cap="none" spc="0">
                          <a:solidFill>
                            <a:schemeClr val="tx1"/>
                          </a:solidFill>
                        </a:rPr>
                        <a:t>64</a:t>
                      </a:r>
                    </a:p>
                  </a:txBody>
                  <a:tcPr marL="58271" marR="41622" marT="41622" marB="83244"/>
                </a:tc>
                <a:tc>
                  <a:txBody>
                    <a:bodyPr/>
                    <a:lstStyle/>
                    <a:p>
                      <a:r>
                        <a:rPr lang="en-US" sz="1100" cap="none" spc="0">
                          <a:solidFill>
                            <a:schemeClr val="tx1"/>
                          </a:solidFill>
                        </a:rPr>
                        <a:t>64</a:t>
                      </a:r>
                    </a:p>
                  </a:txBody>
                  <a:tcPr marL="58271" marR="41622" marT="41622" marB="83244"/>
                </a:tc>
                <a:extLst>
                  <a:ext uri="{0D108BD9-81ED-4DB2-BD59-A6C34878D82A}">
                    <a16:rowId xmlns:a16="http://schemas.microsoft.com/office/drawing/2014/main" val="3487148084"/>
                  </a:ext>
                </a:extLst>
              </a:tr>
              <a:tr h="412524">
                <a:tc>
                  <a:txBody>
                    <a:bodyPr/>
                    <a:lstStyle/>
                    <a:p>
                      <a:r>
                        <a:rPr lang="en-US" sz="1100" cap="none" spc="0" dirty="0">
                          <a:solidFill>
                            <a:schemeClr val="tx1"/>
                          </a:solidFill>
                        </a:rPr>
                        <a:t>Learning Rate</a:t>
                      </a:r>
                    </a:p>
                  </a:txBody>
                  <a:tcPr marL="58271" marR="41622" marT="41622" marB="83244"/>
                </a:tc>
                <a:tc>
                  <a:txBody>
                    <a:bodyPr/>
                    <a:lstStyle/>
                    <a:p>
                      <a:r>
                        <a:rPr lang="en-US" sz="1100" cap="none" spc="0" dirty="0">
                          <a:solidFill>
                            <a:schemeClr val="tx1"/>
                          </a:solidFill>
                        </a:rPr>
                        <a:t>0.001</a:t>
                      </a:r>
                    </a:p>
                  </a:txBody>
                  <a:tcPr marL="58271" marR="41622" marT="41622" marB="83244"/>
                </a:tc>
                <a:tc>
                  <a:txBody>
                    <a:bodyPr/>
                    <a:lstStyle/>
                    <a:p>
                      <a:r>
                        <a:rPr lang="en-US" sz="1100" cap="none" spc="0" dirty="0">
                          <a:solidFill>
                            <a:schemeClr val="tx1"/>
                          </a:solidFill>
                        </a:rPr>
                        <a:t>0.001 – 0.0001</a:t>
                      </a:r>
                    </a:p>
                  </a:txBody>
                  <a:tcPr marL="58271" marR="41622" marT="41622" marB="83244"/>
                </a:tc>
                <a:extLst>
                  <a:ext uri="{0D108BD9-81ED-4DB2-BD59-A6C34878D82A}">
                    <a16:rowId xmlns:a16="http://schemas.microsoft.com/office/drawing/2014/main" val="1746956052"/>
                  </a:ext>
                </a:extLst>
              </a:tr>
              <a:tr h="412524">
                <a:tc>
                  <a:txBody>
                    <a:bodyPr/>
                    <a:lstStyle/>
                    <a:p>
                      <a:r>
                        <a:rPr lang="en-US" sz="1100" cap="none" spc="0">
                          <a:solidFill>
                            <a:schemeClr val="tx1"/>
                          </a:solidFill>
                        </a:rPr>
                        <a:t>Epochs</a:t>
                      </a:r>
                    </a:p>
                  </a:txBody>
                  <a:tcPr marL="58271" marR="41622" marT="41622" marB="83244"/>
                </a:tc>
                <a:tc>
                  <a:txBody>
                    <a:bodyPr/>
                    <a:lstStyle/>
                    <a:p>
                      <a:r>
                        <a:rPr lang="en-US" sz="1100" cap="none" spc="0" dirty="0">
                          <a:solidFill>
                            <a:schemeClr val="tx1"/>
                          </a:solidFill>
                        </a:rPr>
                        <a:t>15</a:t>
                      </a:r>
                    </a:p>
                  </a:txBody>
                  <a:tcPr marL="58271" marR="41622" marT="41622" marB="83244"/>
                </a:tc>
                <a:tc>
                  <a:txBody>
                    <a:bodyPr/>
                    <a:lstStyle/>
                    <a:p>
                      <a:r>
                        <a:rPr lang="en-US" sz="1100" cap="none" spc="0">
                          <a:solidFill>
                            <a:schemeClr val="tx1"/>
                          </a:solidFill>
                        </a:rPr>
                        <a:t>12</a:t>
                      </a:r>
                    </a:p>
                  </a:txBody>
                  <a:tcPr marL="58271" marR="41622" marT="41622" marB="83244"/>
                </a:tc>
                <a:extLst>
                  <a:ext uri="{0D108BD9-81ED-4DB2-BD59-A6C34878D82A}">
                    <a16:rowId xmlns:a16="http://schemas.microsoft.com/office/drawing/2014/main" val="1104003699"/>
                  </a:ext>
                </a:extLst>
              </a:tr>
              <a:tr h="835626">
                <a:tc>
                  <a:txBody>
                    <a:bodyPr/>
                    <a:lstStyle/>
                    <a:p>
                      <a:r>
                        <a:rPr lang="en-US" sz="1100" cap="none" spc="0">
                          <a:solidFill>
                            <a:schemeClr val="tx1"/>
                          </a:solidFill>
                        </a:rPr>
                        <a:t>Loss Function</a:t>
                      </a:r>
                    </a:p>
                  </a:txBody>
                  <a:tcPr marL="58271" marR="41622" marT="41622" marB="83244"/>
                </a:tc>
                <a:tc>
                  <a:txBody>
                    <a:bodyPr/>
                    <a:lstStyle/>
                    <a:p>
                      <a:r>
                        <a:rPr lang="en-US" sz="1100" cap="none" spc="0">
                          <a:solidFill>
                            <a:schemeClr val="tx1"/>
                          </a:solidFill>
                        </a:rPr>
                        <a:t>Sparse categorical Cross-entropy</a:t>
                      </a:r>
                    </a:p>
                  </a:txBody>
                  <a:tcPr marL="58271" marR="41622" marT="41622" marB="832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Sparse categorical Cross-entropy</a:t>
                      </a:r>
                    </a:p>
                    <a:p>
                      <a:endParaRPr lang="en-US" sz="1100" cap="none" spc="0">
                        <a:solidFill>
                          <a:schemeClr val="tx1"/>
                        </a:solidFill>
                      </a:endParaRPr>
                    </a:p>
                  </a:txBody>
                  <a:tcPr marL="58271" marR="41622" marT="41622" marB="83244"/>
                </a:tc>
                <a:extLst>
                  <a:ext uri="{0D108BD9-81ED-4DB2-BD59-A6C34878D82A}">
                    <a16:rowId xmlns:a16="http://schemas.microsoft.com/office/drawing/2014/main" val="3711153990"/>
                  </a:ext>
                </a:extLst>
              </a:tr>
              <a:tr h="412524">
                <a:tc>
                  <a:txBody>
                    <a:bodyPr/>
                    <a:lstStyle/>
                    <a:p>
                      <a:r>
                        <a:rPr lang="en-US" sz="1100" cap="none" spc="0">
                          <a:solidFill>
                            <a:schemeClr val="tx1"/>
                          </a:solidFill>
                        </a:rPr>
                        <a:t>Optimizer</a:t>
                      </a:r>
                    </a:p>
                  </a:txBody>
                  <a:tcPr marL="58271" marR="41622" marT="41622" marB="83244"/>
                </a:tc>
                <a:tc>
                  <a:txBody>
                    <a:bodyPr/>
                    <a:lstStyle/>
                    <a:p>
                      <a:r>
                        <a:rPr lang="en-US" sz="1100" cap="none" spc="0">
                          <a:solidFill>
                            <a:schemeClr val="tx1"/>
                          </a:solidFill>
                        </a:rPr>
                        <a:t>Adam</a:t>
                      </a:r>
                    </a:p>
                  </a:txBody>
                  <a:tcPr marL="58271" marR="41622" marT="41622" marB="83244"/>
                </a:tc>
                <a:tc>
                  <a:txBody>
                    <a:bodyPr/>
                    <a:lstStyle/>
                    <a:p>
                      <a:r>
                        <a:rPr lang="en-US" sz="1100" cap="none" spc="0">
                          <a:solidFill>
                            <a:schemeClr val="tx1"/>
                          </a:solidFill>
                        </a:rPr>
                        <a:t>Adam</a:t>
                      </a:r>
                    </a:p>
                  </a:txBody>
                  <a:tcPr marL="58271" marR="41622" marT="41622" marB="83244"/>
                </a:tc>
                <a:extLst>
                  <a:ext uri="{0D108BD9-81ED-4DB2-BD59-A6C34878D82A}">
                    <a16:rowId xmlns:a16="http://schemas.microsoft.com/office/drawing/2014/main" val="2926972429"/>
                  </a:ext>
                </a:extLst>
              </a:tr>
              <a:tr h="412524">
                <a:tc>
                  <a:txBody>
                    <a:bodyPr/>
                    <a:lstStyle/>
                    <a:p>
                      <a:r>
                        <a:rPr lang="en-US" sz="1100" cap="none" spc="0">
                          <a:solidFill>
                            <a:schemeClr val="tx1"/>
                          </a:solidFill>
                        </a:rPr>
                        <a:t>Dropout</a:t>
                      </a:r>
                    </a:p>
                  </a:txBody>
                  <a:tcPr marL="58271" marR="41622" marT="41622" marB="83244"/>
                </a:tc>
                <a:tc>
                  <a:txBody>
                    <a:bodyPr/>
                    <a:lstStyle/>
                    <a:p>
                      <a:r>
                        <a:rPr lang="en-US" sz="1100" cap="none" spc="0">
                          <a:solidFill>
                            <a:schemeClr val="tx1"/>
                          </a:solidFill>
                        </a:rPr>
                        <a:t>0.4</a:t>
                      </a:r>
                    </a:p>
                  </a:txBody>
                  <a:tcPr marL="58271" marR="41622" marT="41622" marB="83244"/>
                </a:tc>
                <a:tc>
                  <a:txBody>
                    <a:bodyPr/>
                    <a:lstStyle/>
                    <a:p>
                      <a:r>
                        <a:rPr lang="en-US" sz="1100" cap="none" spc="0">
                          <a:solidFill>
                            <a:schemeClr val="tx1"/>
                          </a:solidFill>
                        </a:rPr>
                        <a:t>0.2</a:t>
                      </a:r>
                    </a:p>
                  </a:txBody>
                  <a:tcPr marL="58271" marR="41622" marT="41622" marB="83244"/>
                </a:tc>
                <a:extLst>
                  <a:ext uri="{0D108BD9-81ED-4DB2-BD59-A6C34878D82A}">
                    <a16:rowId xmlns:a16="http://schemas.microsoft.com/office/drawing/2014/main" val="3633645525"/>
                  </a:ext>
                </a:extLst>
              </a:tr>
              <a:tr h="412524">
                <a:tc>
                  <a:txBody>
                    <a:bodyPr/>
                    <a:lstStyle/>
                    <a:p>
                      <a:r>
                        <a:rPr lang="en-US" sz="1100" cap="none" spc="0">
                          <a:solidFill>
                            <a:schemeClr val="tx1"/>
                          </a:solidFill>
                        </a:rPr>
                        <a:t>Activation</a:t>
                      </a:r>
                    </a:p>
                  </a:txBody>
                  <a:tcPr marL="58271" marR="41622" marT="41622" marB="83244"/>
                </a:tc>
                <a:tc>
                  <a:txBody>
                    <a:bodyPr/>
                    <a:lstStyle/>
                    <a:p>
                      <a:r>
                        <a:rPr lang="en-US" sz="1100" cap="none" spc="0">
                          <a:solidFill>
                            <a:schemeClr val="tx1"/>
                          </a:solidFill>
                        </a:rPr>
                        <a:t>ReLU</a:t>
                      </a:r>
                    </a:p>
                  </a:txBody>
                  <a:tcPr marL="58271" marR="41622" marT="41622" marB="83244"/>
                </a:tc>
                <a:tc>
                  <a:txBody>
                    <a:bodyPr/>
                    <a:lstStyle/>
                    <a:p>
                      <a:r>
                        <a:rPr lang="en-US" sz="1100" cap="none" spc="0">
                          <a:solidFill>
                            <a:schemeClr val="tx1"/>
                          </a:solidFill>
                        </a:rPr>
                        <a:t>ReLU</a:t>
                      </a:r>
                    </a:p>
                  </a:txBody>
                  <a:tcPr marL="58271" marR="41622" marT="41622" marB="83244"/>
                </a:tc>
                <a:extLst>
                  <a:ext uri="{0D108BD9-81ED-4DB2-BD59-A6C34878D82A}">
                    <a16:rowId xmlns:a16="http://schemas.microsoft.com/office/drawing/2014/main" val="999045103"/>
                  </a:ext>
                </a:extLst>
              </a:tr>
              <a:tr h="412524">
                <a:tc>
                  <a:txBody>
                    <a:bodyPr/>
                    <a:lstStyle/>
                    <a:p>
                      <a:r>
                        <a:rPr lang="en-US" sz="1100" cap="none" spc="0">
                          <a:solidFill>
                            <a:schemeClr val="tx1"/>
                          </a:solidFill>
                        </a:rPr>
                        <a:t>Augmentation</a:t>
                      </a:r>
                    </a:p>
                  </a:txBody>
                  <a:tcPr marL="58271" marR="41622" marT="41622" marB="83244"/>
                </a:tc>
                <a:tc>
                  <a:txBody>
                    <a:bodyPr/>
                    <a:lstStyle/>
                    <a:p>
                      <a:r>
                        <a:rPr lang="en-US" sz="1100" cap="none" spc="0">
                          <a:solidFill>
                            <a:schemeClr val="tx1"/>
                          </a:solidFill>
                        </a:rPr>
                        <a:t>Flip, rotate, zoom</a:t>
                      </a:r>
                    </a:p>
                  </a:txBody>
                  <a:tcPr marL="58271" marR="41622" marT="41622" marB="832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Flip, rotate, zoom</a:t>
                      </a:r>
                    </a:p>
                  </a:txBody>
                  <a:tcPr marL="58271" marR="41622" marT="41622" marB="83244"/>
                </a:tc>
                <a:extLst>
                  <a:ext uri="{0D108BD9-81ED-4DB2-BD59-A6C34878D82A}">
                    <a16:rowId xmlns:a16="http://schemas.microsoft.com/office/drawing/2014/main" val="1081147970"/>
                  </a:ext>
                </a:extLst>
              </a:tr>
              <a:tr h="412524">
                <a:tc>
                  <a:txBody>
                    <a:bodyPr/>
                    <a:lstStyle/>
                    <a:p>
                      <a:r>
                        <a:rPr lang="en-US" sz="1100" cap="none" spc="0">
                          <a:solidFill>
                            <a:schemeClr val="tx1"/>
                          </a:solidFill>
                        </a:rPr>
                        <a:t>Scheduler</a:t>
                      </a:r>
                    </a:p>
                  </a:txBody>
                  <a:tcPr marL="58271" marR="41622" marT="41622" marB="83244"/>
                </a:tc>
                <a:tc>
                  <a:txBody>
                    <a:bodyPr/>
                    <a:lstStyle/>
                    <a:p>
                      <a:r>
                        <a:rPr lang="en-US" sz="1100" cap="none" spc="0">
                          <a:solidFill>
                            <a:schemeClr val="tx1"/>
                          </a:solidFill>
                        </a:rPr>
                        <a:t>ReduceLROnPlateau</a:t>
                      </a:r>
                    </a:p>
                  </a:txBody>
                  <a:tcPr marL="58271" marR="41622" marT="41622" marB="832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cap="none" spc="0" dirty="0" err="1">
                          <a:solidFill>
                            <a:schemeClr val="tx1"/>
                          </a:solidFill>
                        </a:rPr>
                        <a:t>ReduceLROnPlateau</a:t>
                      </a:r>
                      <a:endParaRPr lang="en-US" sz="1100" cap="none" spc="0" dirty="0">
                        <a:solidFill>
                          <a:schemeClr val="tx1"/>
                        </a:solidFill>
                      </a:endParaRPr>
                    </a:p>
                  </a:txBody>
                  <a:tcPr marL="58271" marR="41622" marT="41622" marB="83244"/>
                </a:tc>
                <a:extLst>
                  <a:ext uri="{0D108BD9-81ED-4DB2-BD59-A6C34878D82A}">
                    <a16:rowId xmlns:a16="http://schemas.microsoft.com/office/drawing/2014/main" val="755126945"/>
                  </a:ext>
                </a:extLst>
              </a:tr>
            </a:tbl>
          </a:graphicData>
        </a:graphic>
      </p:graphicFrame>
      <p:pic>
        <p:nvPicPr>
          <p:cNvPr id="10" name="Audio 9">
            <a:extLst>
              <a:ext uri="{FF2B5EF4-FFF2-40B4-BE49-F238E27FC236}">
                <a16:creationId xmlns:a16="http://schemas.microsoft.com/office/drawing/2014/main" id="{E24F11D7-458B-F71A-F9CD-CBAFA3DBC1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59174110"/>
      </p:ext>
    </p:extLst>
  </p:cSld>
  <p:clrMapOvr>
    <a:masterClrMapping/>
  </p:clrMapOvr>
  <mc:AlternateContent xmlns:mc="http://schemas.openxmlformats.org/markup-compatibility/2006">
    <mc:Choice xmlns:p14="http://schemas.microsoft.com/office/powerpoint/2010/main" Requires="p14">
      <p:transition spd="slow" p14:dur="2000" advTm="122890"/>
    </mc:Choice>
    <mc:Fallback>
      <p:transition spd="slow" advTm="122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294E59-18B6-78F5-38A5-BC58F198E0A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C77A731-4231-56B2-33BD-C358CF0AB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4333FA5B-BC97-DE4D-843B-96D51F46B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D24F12D-F063-956F-29CD-B1997482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E4450-B8DD-1611-E6BE-5E1A060394C7}"/>
              </a:ext>
            </a:extLst>
          </p:cNvPr>
          <p:cNvSpPr>
            <a:spLocks noGrp="1"/>
          </p:cNvSpPr>
          <p:nvPr>
            <p:ph type="title"/>
          </p:nvPr>
        </p:nvSpPr>
        <p:spPr>
          <a:xfrm>
            <a:off x="395893" y="1222756"/>
            <a:ext cx="3438144" cy="1239012"/>
          </a:xfrm>
        </p:spPr>
        <p:txBody>
          <a:bodyPr vert="horz" lIns="91440" tIns="45720" rIns="91440" bIns="45720" rtlCol="0" anchor="ctr">
            <a:normAutofit/>
          </a:bodyPr>
          <a:lstStyle/>
          <a:p>
            <a:r>
              <a:rPr lang="en-US" sz="2800" kern="1200" dirty="0">
                <a:solidFill>
                  <a:schemeClr val="accent2">
                    <a:lumMod val="75000"/>
                  </a:schemeClr>
                </a:solidFill>
                <a:latin typeface="+mj-lt"/>
                <a:ea typeface="+mj-ea"/>
                <a:cs typeface="+mj-cs"/>
              </a:rPr>
              <a:t>CNN MODEL: ACCURACY VS LOSS</a:t>
            </a:r>
          </a:p>
        </p:txBody>
      </p:sp>
      <p:sp>
        <p:nvSpPr>
          <p:cNvPr id="18" name="Rectangle 17">
            <a:extLst>
              <a:ext uri="{FF2B5EF4-FFF2-40B4-BE49-F238E27FC236}">
                <a16:creationId xmlns:a16="http://schemas.microsoft.com/office/drawing/2014/main" id="{F0D1C43B-3AC9-FAFE-8F98-32F9B84CF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ADBA2BD-7020-DA43-1193-C67C295FD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with blue line and white lines&#10;&#10;AI-generated content may be incorrect.">
            <a:extLst>
              <a:ext uri="{FF2B5EF4-FFF2-40B4-BE49-F238E27FC236}">
                <a16:creationId xmlns:a16="http://schemas.microsoft.com/office/drawing/2014/main" id="{76B1C12C-C9F0-371C-13C6-1960C4179DD3}"/>
              </a:ext>
            </a:extLst>
          </p:cNvPr>
          <p:cNvPicPr>
            <a:picLocks noChangeAspect="1"/>
          </p:cNvPicPr>
          <p:nvPr/>
        </p:nvPicPr>
        <p:blipFill>
          <a:blip r:embed="rId5"/>
          <a:stretch>
            <a:fillRect/>
          </a:stretch>
        </p:blipFill>
        <p:spPr>
          <a:xfrm>
            <a:off x="5666229" y="198994"/>
            <a:ext cx="4455672" cy="2940743"/>
          </a:xfrm>
          <a:prstGeom prst="rect">
            <a:avLst/>
          </a:prstGeom>
        </p:spPr>
      </p:pic>
      <p:pic>
        <p:nvPicPr>
          <p:cNvPr id="5" name="Picture 4" descr="A graph with blue and orange lines&#10;&#10;AI-generated content may be incorrect.">
            <a:extLst>
              <a:ext uri="{FF2B5EF4-FFF2-40B4-BE49-F238E27FC236}">
                <a16:creationId xmlns:a16="http://schemas.microsoft.com/office/drawing/2014/main" id="{80727AB5-33BF-6185-3D26-1F587D443A6B}"/>
              </a:ext>
            </a:extLst>
          </p:cNvPr>
          <p:cNvPicPr>
            <a:picLocks noChangeAspect="1"/>
          </p:cNvPicPr>
          <p:nvPr/>
        </p:nvPicPr>
        <p:blipFill>
          <a:blip r:embed="rId6"/>
          <a:stretch>
            <a:fillRect/>
          </a:stretch>
        </p:blipFill>
        <p:spPr>
          <a:xfrm>
            <a:off x="5666229" y="3266694"/>
            <a:ext cx="4455672" cy="3358341"/>
          </a:xfrm>
          <a:prstGeom prst="rect">
            <a:avLst/>
          </a:prstGeom>
        </p:spPr>
      </p:pic>
      <p:sp>
        <p:nvSpPr>
          <p:cNvPr id="10" name="TextBox 9">
            <a:extLst>
              <a:ext uri="{FF2B5EF4-FFF2-40B4-BE49-F238E27FC236}">
                <a16:creationId xmlns:a16="http://schemas.microsoft.com/office/drawing/2014/main" id="{AAFAE8F4-9E1B-CA1B-46D9-DABFC8F937E7}"/>
              </a:ext>
            </a:extLst>
          </p:cNvPr>
          <p:cNvSpPr txBox="1"/>
          <p:nvPr/>
        </p:nvSpPr>
        <p:spPr>
          <a:xfrm>
            <a:off x="304800" y="2819400"/>
            <a:ext cx="3352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See appendix 1 on slide 13 </a:t>
            </a:r>
          </a:p>
        </p:txBody>
      </p:sp>
      <p:pic>
        <p:nvPicPr>
          <p:cNvPr id="17" name="Audio 16">
            <a:extLst>
              <a:ext uri="{FF2B5EF4-FFF2-40B4-BE49-F238E27FC236}">
                <a16:creationId xmlns:a16="http://schemas.microsoft.com/office/drawing/2014/main" id="{36593BE5-7F68-9C58-15DC-E46ABA3B07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95365442"/>
      </p:ext>
    </p:extLst>
  </p:cSld>
  <p:clrMapOvr>
    <a:masterClrMapping/>
  </p:clrMapOvr>
  <mc:AlternateContent xmlns:mc="http://schemas.openxmlformats.org/markup-compatibility/2006">
    <mc:Choice xmlns:p14="http://schemas.microsoft.com/office/powerpoint/2010/main" Requires="p14">
      <p:transition spd="slow" p14:dur="2000" advTm="90378"/>
    </mc:Choice>
    <mc:Fallback>
      <p:transition spd="slow" advTm="90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C410-FD59-9D68-E3A7-38A599A31AB6}"/>
              </a:ext>
            </a:extLst>
          </p:cNvPr>
          <p:cNvSpPr>
            <a:spLocks noGrp="1"/>
          </p:cNvSpPr>
          <p:nvPr>
            <p:ph type="title"/>
          </p:nvPr>
        </p:nvSpPr>
        <p:spPr>
          <a:xfrm>
            <a:off x="533400" y="403225"/>
            <a:ext cx="10515600" cy="1325563"/>
          </a:xfrm>
        </p:spPr>
        <p:txBody>
          <a:bodyPr>
            <a:normAutofit/>
          </a:bodyPr>
          <a:lstStyle/>
          <a:p>
            <a:r>
              <a:rPr lang="en-US" sz="2800">
                <a:solidFill>
                  <a:schemeClr val="accent2">
                    <a:lumMod val="75000"/>
                  </a:schemeClr>
                </a:solidFill>
              </a:rPr>
              <a:t>DATA AUGMENTATION</a:t>
            </a:r>
            <a:endParaRPr lang="en-US" sz="2800" dirty="0">
              <a:solidFill>
                <a:schemeClr val="accent2">
                  <a:lumMod val="75000"/>
                </a:schemeClr>
              </a:solidFill>
            </a:endParaRPr>
          </a:p>
        </p:txBody>
      </p:sp>
      <p:graphicFrame>
        <p:nvGraphicFramePr>
          <p:cNvPr id="23" name="TextBox 2">
            <a:extLst>
              <a:ext uri="{FF2B5EF4-FFF2-40B4-BE49-F238E27FC236}">
                <a16:creationId xmlns:a16="http://schemas.microsoft.com/office/drawing/2014/main" id="{85A10BDE-BD0E-2163-A38E-07A63590037A}"/>
              </a:ext>
            </a:extLst>
          </p:cNvPr>
          <p:cNvGraphicFramePr/>
          <p:nvPr>
            <p:extLst>
              <p:ext uri="{D42A27DB-BD31-4B8C-83A1-F6EECF244321}">
                <p14:modId xmlns:p14="http://schemas.microsoft.com/office/powerpoint/2010/main" val="1118768516"/>
              </p:ext>
            </p:extLst>
          </p:nvPr>
        </p:nvGraphicFramePr>
        <p:xfrm>
          <a:off x="939800" y="1346200"/>
          <a:ext cx="8801100" cy="533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extLst>
              <a:ext uri="{FF2B5EF4-FFF2-40B4-BE49-F238E27FC236}">
                <a16:creationId xmlns:a16="http://schemas.microsoft.com/office/drawing/2014/main" id="{87E950AC-3597-C3E5-1A83-539F33AA62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8493305"/>
      </p:ext>
    </p:extLst>
  </p:cSld>
  <p:clrMapOvr>
    <a:masterClrMapping/>
  </p:clrMapOvr>
  <mc:AlternateContent xmlns:mc="http://schemas.openxmlformats.org/markup-compatibility/2006">
    <mc:Choice xmlns:p14="http://schemas.microsoft.com/office/powerpoint/2010/main" Requires="p14">
      <p:transition spd="slow" p14:dur="2000" advTm="75957"/>
    </mc:Choice>
    <mc:Fallback>
      <p:transition spd="slow" advTm="75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Freeform: Shape 512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31" name="Freeform: Shape 513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612AD6-0A23-E0B6-F9C8-02D38DCAC418}"/>
              </a:ext>
            </a:extLst>
          </p:cNvPr>
          <p:cNvSpPr txBox="1"/>
          <p:nvPr/>
        </p:nvSpPr>
        <p:spPr>
          <a:xfrm>
            <a:off x="371094" y="1161288"/>
            <a:ext cx="3438144" cy="12390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kern="1200" dirty="0">
                <a:solidFill>
                  <a:schemeClr val="accent2">
                    <a:lumMod val="75000"/>
                  </a:schemeClr>
                </a:solidFill>
                <a:latin typeface="+mj-lt"/>
                <a:ea typeface="+mj-ea"/>
                <a:cs typeface="+mj-cs"/>
              </a:rPr>
              <a:t>Training Performance Comparison</a:t>
            </a:r>
          </a:p>
        </p:txBody>
      </p:sp>
      <p:sp>
        <p:nvSpPr>
          <p:cNvPr id="5133" name="Rectangle 513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5" name="Rectangle 51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9D29267-731A-C65D-4BD9-0347DE1987A0}"/>
              </a:ext>
            </a:extLst>
          </p:cNvPr>
          <p:cNvSpPr txBox="1"/>
          <p:nvPr/>
        </p:nvSpPr>
        <p:spPr>
          <a:xfrm>
            <a:off x="371094" y="2718054"/>
            <a:ext cx="3438906" cy="3207258"/>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1600" b="1" dirty="0">
                <a:solidFill>
                  <a:schemeClr val="accent2">
                    <a:lumMod val="75000"/>
                  </a:schemeClr>
                </a:solidFill>
              </a:rPr>
              <a:t>Convergence</a:t>
            </a:r>
            <a:r>
              <a:rPr lang="en-US" sz="1600" dirty="0"/>
              <a:t>: </a:t>
            </a:r>
            <a:r>
              <a:rPr lang="en-CA" sz="1600" dirty="0"/>
              <a:t>MobileNetV2 transfer learning (dashed orange) converged faster and higher</a:t>
            </a:r>
            <a:r>
              <a:rPr lang="en-CA" sz="1600" dirty="0">
                <a:effectLst/>
              </a:rPr>
              <a:t> </a:t>
            </a:r>
            <a:endParaRPr lang="en-US" sz="1600" dirty="0"/>
          </a:p>
          <a:p>
            <a:pPr marL="285750" indent="-228600">
              <a:lnSpc>
                <a:spcPct val="90000"/>
              </a:lnSpc>
              <a:spcAft>
                <a:spcPts val="600"/>
              </a:spcAft>
              <a:buFont typeface="Arial" panose="020B0604020202020204" pitchFamily="34" charset="0"/>
              <a:buChar char="•"/>
            </a:pPr>
            <a:r>
              <a:rPr lang="en-US" sz="1600" b="1" dirty="0">
                <a:solidFill>
                  <a:schemeClr val="accent2">
                    <a:lumMod val="75000"/>
                  </a:schemeClr>
                </a:solidFill>
              </a:rPr>
              <a:t>Overfitting Signs</a:t>
            </a:r>
            <a:r>
              <a:rPr lang="en-US" sz="1600" dirty="0"/>
              <a:t>: </a:t>
            </a:r>
            <a:r>
              <a:rPr lang="en-CA" sz="1600" dirty="0"/>
              <a:t>CNN’s validation loss bottomed out then began rising while train loss kept dropping</a:t>
            </a:r>
            <a:r>
              <a:rPr lang="en-CA" sz="1600" dirty="0">
                <a:effectLst/>
              </a:rPr>
              <a:t> </a:t>
            </a:r>
            <a:endParaRPr lang="en-US" sz="1600" dirty="0"/>
          </a:p>
          <a:p>
            <a:pPr marL="285750" indent="-228600">
              <a:lnSpc>
                <a:spcPct val="90000"/>
              </a:lnSpc>
              <a:spcAft>
                <a:spcPts val="600"/>
              </a:spcAft>
              <a:buFont typeface="Arial" panose="020B0604020202020204" pitchFamily="34" charset="0"/>
              <a:buChar char="•"/>
            </a:pPr>
            <a:r>
              <a:rPr lang="en-US" sz="1600" b="1" dirty="0">
                <a:solidFill>
                  <a:schemeClr val="accent2">
                    <a:lumMod val="75000"/>
                  </a:schemeClr>
                </a:solidFill>
              </a:rPr>
              <a:t>Accuracy Gap</a:t>
            </a:r>
            <a:r>
              <a:rPr lang="en-US" sz="1600" dirty="0"/>
              <a:t>: </a:t>
            </a:r>
            <a:r>
              <a:rPr lang="en-CA" sz="1600" dirty="0"/>
              <a:t>At final epoch, MobileNetV2 TL achieved ~90-92% </a:t>
            </a:r>
            <a:r>
              <a:rPr lang="en-CA" sz="1600" dirty="0" err="1"/>
              <a:t>val</a:t>
            </a:r>
            <a:r>
              <a:rPr lang="en-CA" sz="1600" dirty="0"/>
              <a:t> accuracy vs ~83-85% for CNN</a:t>
            </a:r>
            <a:r>
              <a:rPr lang="en-CA" sz="1600" dirty="0">
                <a:effectLst/>
              </a:rPr>
              <a:t> (*</a:t>
            </a:r>
            <a:r>
              <a:rPr lang="en-CA" sz="1600" b="1" dirty="0">
                <a:effectLst/>
              </a:rPr>
              <a:t>see note</a:t>
            </a:r>
            <a:r>
              <a:rPr lang="en-CA" sz="1600" dirty="0">
                <a:effectLst/>
              </a:rPr>
              <a:t>)</a:t>
            </a:r>
            <a:endParaRPr lang="en-US" sz="1600" dirty="0"/>
          </a:p>
          <a:p>
            <a:pPr marL="285750" indent="-228600">
              <a:lnSpc>
                <a:spcPct val="90000"/>
              </a:lnSpc>
              <a:spcAft>
                <a:spcPts val="600"/>
              </a:spcAft>
              <a:buFont typeface="Arial" panose="020B0604020202020204" pitchFamily="34" charset="0"/>
              <a:buChar char="•"/>
            </a:pPr>
            <a:r>
              <a:rPr lang="en-US" sz="1600" b="1" dirty="0">
                <a:solidFill>
                  <a:schemeClr val="accent2">
                    <a:lumMod val="75000"/>
                  </a:schemeClr>
                </a:solidFill>
              </a:rPr>
              <a:t>Training Strategy</a:t>
            </a:r>
            <a:r>
              <a:rPr lang="en-US" sz="1600" dirty="0"/>
              <a:t>: </a:t>
            </a:r>
            <a:r>
              <a:rPr lang="en-CA" sz="1600" dirty="0"/>
              <a:t>early stopping on validation loss to halt training before severe overfitting</a:t>
            </a:r>
            <a:r>
              <a:rPr lang="en-CA" sz="1600" dirty="0">
                <a:effectLst/>
              </a:rPr>
              <a:t> </a:t>
            </a:r>
            <a:endParaRPr lang="en-US" sz="1600" dirty="0"/>
          </a:p>
        </p:txBody>
      </p:sp>
      <p:pic>
        <p:nvPicPr>
          <p:cNvPr id="5122" name="Picture 2">
            <a:extLst>
              <a:ext uri="{FF2B5EF4-FFF2-40B4-BE49-F238E27FC236}">
                <a16:creationId xmlns:a16="http://schemas.microsoft.com/office/drawing/2014/main" id="{D6B98BB0-57FB-7B2B-CB62-962220F071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98750" y="1849329"/>
            <a:ext cx="6259124" cy="247235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74F8684A-94F2-E485-20C0-F23A79392A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20535008"/>
      </p:ext>
    </p:extLst>
  </p:cSld>
  <p:clrMapOvr>
    <a:masterClrMapping/>
  </p:clrMapOvr>
  <mc:AlternateContent xmlns:mc="http://schemas.openxmlformats.org/markup-compatibility/2006">
    <mc:Choice xmlns:p14="http://schemas.microsoft.com/office/powerpoint/2010/main" Requires="p14">
      <p:transition spd="slow" p14:dur="2000" advTm="68170"/>
    </mc:Choice>
    <mc:Fallback>
      <p:transition spd="slow" advTm="68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EE9E9F-64DE-1039-6CE7-774F0D14C77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7D3815-BC5A-064D-3E44-9FB16F020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42C55B54-2A25-E9CC-EED0-D324C9FCF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5E2C3CEF-FD7A-7A68-2754-E7CBDB86F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72366B-C376-81C3-719D-41FC5BE235C5}"/>
              </a:ext>
            </a:extLst>
          </p:cNvPr>
          <p:cNvSpPr>
            <a:spLocks noGrp="1"/>
          </p:cNvSpPr>
          <p:nvPr>
            <p:ph type="title"/>
          </p:nvPr>
        </p:nvSpPr>
        <p:spPr>
          <a:xfrm>
            <a:off x="395893" y="1222756"/>
            <a:ext cx="3438144" cy="1239012"/>
          </a:xfrm>
        </p:spPr>
        <p:txBody>
          <a:bodyPr vert="horz" lIns="91440" tIns="45720" rIns="91440" bIns="45720" rtlCol="0" anchor="ctr">
            <a:normAutofit fontScale="90000"/>
          </a:bodyPr>
          <a:lstStyle/>
          <a:p>
            <a:r>
              <a:rPr lang="en-US" sz="2800" kern="1200" dirty="0">
                <a:solidFill>
                  <a:schemeClr val="accent2">
                    <a:lumMod val="75000"/>
                  </a:schemeClr>
                </a:solidFill>
                <a:latin typeface="+mj-lt"/>
                <a:ea typeface="+mj-ea"/>
                <a:cs typeface="+mj-cs"/>
              </a:rPr>
              <a:t>EVALUATION RESULTS ON TEST DATA – CONFUSION MATRIX</a:t>
            </a:r>
          </a:p>
        </p:txBody>
      </p:sp>
      <p:sp>
        <p:nvSpPr>
          <p:cNvPr id="18" name="Rectangle 17">
            <a:extLst>
              <a:ext uri="{FF2B5EF4-FFF2-40B4-BE49-F238E27FC236}">
                <a16:creationId xmlns:a16="http://schemas.microsoft.com/office/drawing/2014/main" id="{AB447B27-8C51-34B8-0517-F5BB6A5D4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BFEB9F99-AC64-BFAF-DEE3-C189AD6FD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graph with numbers and labels&#10;&#10;AI-generated content may be incorrect.">
            <a:extLst>
              <a:ext uri="{FF2B5EF4-FFF2-40B4-BE49-F238E27FC236}">
                <a16:creationId xmlns:a16="http://schemas.microsoft.com/office/drawing/2014/main" id="{7A1229EA-FE75-5141-EF08-0C787AEEA86D}"/>
              </a:ext>
            </a:extLst>
          </p:cNvPr>
          <p:cNvPicPr>
            <a:picLocks noChangeAspect="1"/>
          </p:cNvPicPr>
          <p:nvPr/>
        </p:nvPicPr>
        <p:blipFill>
          <a:blip r:embed="rId5"/>
          <a:stretch>
            <a:fillRect/>
          </a:stretch>
        </p:blipFill>
        <p:spPr>
          <a:xfrm>
            <a:off x="6692900" y="328652"/>
            <a:ext cx="3683000" cy="3201948"/>
          </a:xfrm>
          <a:prstGeom prst="rect">
            <a:avLst/>
          </a:prstGeom>
        </p:spPr>
      </p:pic>
      <p:pic>
        <p:nvPicPr>
          <p:cNvPr id="6" name="Picture 2">
            <a:extLst>
              <a:ext uri="{FF2B5EF4-FFF2-40B4-BE49-F238E27FC236}">
                <a16:creationId xmlns:a16="http://schemas.microsoft.com/office/drawing/2014/main" id="{73683F31-5362-0A10-058D-889EBC7B76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200" y="3530600"/>
            <a:ext cx="3683000" cy="3271758"/>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DA9F317-A1C4-A44A-79E2-485B9234C6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58230990"/>
      </p:ext>
    </p:extLst>
  </p:cSld>
  <p:clrMapOvr>
    <a:masterClrMapping/>
  </p:clrMapOvr>
  <mc:AlternateContent xmlns:mc="http://schemas.openxmlformats.org/markup-compatibility/2006">
    <mc:Choice xmlns:p14="http://schemas.microsoft.com/office/powerpoint/2010/main" Requires="p14">
      <p:transition spd="slow" p14:dur="2000" advTm="61557"/>
    </mc:Choice>
    <mc:Fallback>
      <p:transition spd="slow" advTm="61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502</TotalTime>
  <Words>1704</Words>
  <Application>Microsoft Macintosh PowerPoint</Application>
  <PresentationFormat>Widescreen</PresentationFormat>
  <Paragraphs>208</Paragraphs>
  <Slides>16</Slides>
  <Notes>10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Calibri</vt:lpstr>
      <vt:lpstr>Office Theme</vt:lpstr>
      <vt:lpstr>Neural network Models for object recognition on CIFAR-10 Dataset</vt:lpstr>
      <vt:lpstr>INTRODUCTION</vt:lpstr>
      <vt:lpstr>PowerPoint Presentation</vt:lpstr>
      <vt:lpstr>PowerPoint Presentation</vt:lpstr>
      <vt:lpstr>Automatically Learned vs Manually Selected Hyperparameters</vt:lpstr>
      <vt:lpstr>CNN MODEL: ACCURACY VS LOSS</vt:lpstr>
      <vt:lpstr>DATA AUGMENTATION</vt:lpstr>
      <vt:lpstr>PowerPoint Presentation</vt:lpstr>
      <vt:lpstr>EVALUATION RESULTS ON TEST DATA – CONFUSION MATRIX</vt:lpstr>
      <vt:lpstr>EVALUATION RESULTS ON TEST DATA – PRECISION TABLE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Ndudirim, Chiamaka</dc:creator>
  <cp:lastModifiedBy>Ndudirim, Chiamaka</cp:lastModifiedBy>
  <cp:revision>5</cp:revision>
  <dcterms:created xsi:type="dcterms:W3CDTF">2025-10-13T14:16:47Z</dcterms:created>
  <dcterms:modified xsi:type="dcterms:W3CDTF">2025-10-13T22:39:46Z</dcterms:modified>
</cp:coreProperties>
</file>